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1" roundtripDataSignature="AMtx7mgFDWr+wPvj/toQBvSQafDpD2Wht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06578c4e5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" name="Google Shape;118;g1306578c4e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add8b4f1d9_0_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g2add8b4f1d9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add8b4f1d9_0_1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9" name="Google Shape;249;g2add8b4f1d9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add8b4f1d9_0_1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4" name="Google Shape;264;g2add8b4f1d9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add8b4f1d9_0_1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7" name="Google Shape;277;g2add8b4f1d9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add8b4f1d9_0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2add8b4f1d9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add8b4f1d9_0_2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5" name="Google Shape;305;g2add8b4f1d9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94d36b3480_0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1" name="Google Shape;321;g294d36b3480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94d36b3480_0_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3" name="Google Shape;333;g294d36b348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948d046693_0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7" name="Google Shape;347;g2948d046693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ae6ee53957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0" name="Google Shape;360;g2ae6ee5395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1" name="Google Shape;13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ae6ee53957_1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3" name="Google Shape;373;g2ae6ee53957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ae6ee53957_1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6" name="Google Shape;386;g2ae6ee53957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ae6ee53957_1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7" name="Google Shape;397;g2ae6ee53957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ae6ee53957_1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0" name="Google Shape;410;g2ae6ee53957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948d046693_0_3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3" name="Google Shape;423;g2948d046693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948d046693_0_3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2" name="Google Shape;432;g2948d046693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add8b4f1d9_0_2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1" name="Google Shape;441;g2add8b4f1d9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add8b4f1d9_0_3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55" name="Google Shape;455;g2add8b4f1d9_0_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add8b4f1d9_0_3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8" name="Google Shape;468;g2add8b4f1d9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add8b4f1d9_0_3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9" name="Google Shape;479;g2add8b4f1d9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948d04669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" name="Google Shape;140;g2948d04669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948d046693_0_3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9" name="Google Shape;489;g2948d046693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add8b4f1d9_0_2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00" name="Google Shape;500;g2add8b4f1d9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add8b4f1d9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add8b4f1d9_0_2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2add8b4f1d9_0_2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948d046693_0_1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3" name="Google Shape;173;g2948d046693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948d046693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6" name="Google Shape;186;g2948d04669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add8b4f1d9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g2add8b4f1d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add8b4f1d9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0" name="Google Shape;210;g2add8b4f1d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add8b4f1d9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2" name="Google Shape;222;g2add8b4f1d9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de section">
  <p:cSld name="Titre de sec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8"/>
          <p:cNvSpPr txBox="1"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8"/>
          <p:cNvSpPr txBox="1"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918F8F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15"/>
              <a:buNone/>
              <a:defRPr sz="1350">
                <a:solidFill>
                  <a:srgbClr val="918F8F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18"/>
          <p:cNvSpPr>
            <a:spLocks noGrp="1"/>
          </p:cNvSpPr>
          <p:nvPr>
            <p:ph type="pic" idx="2"/>
          </p:nvPr>
        </p:nvSpPr>
        <p:spPr>
          <a:xfrm>
            <a:off x="904875" y="0"/>
            <a:ext cx="3667125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18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8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ux contenus">
  <p:cSld name="Deux contenu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6"/>
          <p:cNvSpPr txBox="1">
            <a:spLocks noGrp="1"/>
          </p:cNvSpPr>
          <p:nvPr>
            <p:ph type="body" idx="1"/>
          </p:nvPr>
        </p:nvSpPr>
        <p:spPr>
          <a:xfrm>
            <a:off x="904875" y="1563688"/>
            <a:ext cx="3671466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body" idx="2"/>
          </p:nvPr>
        </p:nvSpPr>
        <p:spPr>
          <a:xfrm>
            <a:off x="4959772" y="1563688"/>
            <a:ext cx="3671466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6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6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6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6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seul">
  <p:cSld name="Titre seul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7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7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7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7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re seul">
  <p:cSld name="1_Titre seul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8"/>
          <p:cNvSpPr>
            <a:spLocks noGrp="1"/>
          </p:cNvSpPr>
          <p:nvPr>
            <p:ph type="pic" idx="2"/>
          </p:nvPr>
        </p:nvSpPr>
        <p:spPr>
          <a:xfrm>
            <a:off x="904875" y="0"/>
            <a:ext cx="8239125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28"/>
          <p:cNvSpPr txBox="1"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8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8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8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re seul">
  <p:cSld name="2_Titre seul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9"/>
          <p:cNvSpPr>
            <a:spLocks noGrp="1"/>
          </p:cNvSpPr>
          <p:nvPr>
            <p:ph type="pic" idx="2"/>
          </p:nvPr>
        </p:nvSpPr>
        <p:spPr>
          <a:xfrm>
            <a:off x="904875" y="0"/>
            <a:ext cx="7726363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29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9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re seul">
  <p:cSld name="3_Titre seul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0"/>
          <p:cNvSpPr>
            <a:spLocks noGrp="1"/>
          </p:cNvSpPr>
          <p:nvPr>
            <p:ph type="pic" idx="2"/>
          </p:nvPr>
        </p:nvSpPr>
        <p:spPr>
          <a:xfrm>
            <a:off x="904875" y="3114674"/>
            <a:ext cx="8239125" cy="2028825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30"/>
          <p:cNvSpPr txBox="1">
            <a:spLocks noGrp="1"/>
          </p:cNvSpPr>
          <p:nvPr>
            <p:ph type="body" idx="1"/>
          </p:nvPr>
        </p:nvSpPr>
        <p:spPr>
          <a:xfrm>
            <a:off x="904875" y="1563688"/>
            <a:ext cx="7646988" cy="143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30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0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0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111" name="Google Shape;111;p30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1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31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31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>
  <p:cSld name="Titre et contenu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 txBox="1">
            <a:spLocks noGrp="1"/>
          </p:cNvSpPr>
          <p:nvPr>
            <p:ph type="body" idx="1"/>
          </p:nvPr>
        </p:nvSpPr>
        <p:spPr>
          <a:xfrm>
            <a:off x="904875" y="1563688"/>
            <a:ext cx="7726500" cy="3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21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1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e de titre">
  <p:cSld name="Diapositive de titr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7"/>
          <p:cNvSpPr>
            <a:spLocks noGrp="1"/>
          </p:cNvSpPr>
          <p:nvPr>
            <p:ph type="pic" idx="2"/>
          </p:nvPr>
        </p:nvSpPr>
        <p:spPr>
          <a:xfrm>
            <a:off x="1331913" y="0"/>
            <a:ext cx="7812087" cy="4948238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17"/>
          <p:cNvSpPr txBox="1"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16000" tIns="0" rIns="72000" bIns="468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Libre Franklin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08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15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35" name="Google Shape;3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2647" y="80283"/>
            <a:ext cx="1175301" cy="50865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7"/>
          <p:cNvSpPr txBox="1">
            <a:spLocks noGrp="1"/>
          </p:cNvSpPr>
          <p:nvPr>
            <p:ph type="body" idx="3"/>
          </p:nvPr>
        </p:nvSpPr>
        <p:spPr>
          <a:xfrm>
            <a:off x="6400800" y="4683125"/>
            <a:ext cx="1828800" cy="4603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90"/>
              <a:buNone/>
              <a:defRPr sz="1100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body" idx="4"/>
          </p:nvPr>
        </p:nvSpPr>
        <p:spPr>
          <a:xfrm>
            <a:off x="82550" y="4440264"/>
            <a:ext cx="698500" cy="50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6860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630"/>
              <a:buFont typeface="Arial"/>
              <a:buChar char="•"/>
              <a:defRPr sz="700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26">
          <p15:clr>
            <a:srgbClr val="FBAE40"/>
          </p15:clr>
        </p15:guide>
        <p15:guide id="4" orient="horz" pos="123">
          <p15:clr>
            <a:srgbClr val="FBAE40"/>
          </p15:clr>
        </p15:guide>
        <p15:guide id="5" orient="horz" pos="3117">
          <p15:clr>
            <a:srgbClr val="FBAE40"/>
          </p15:clr>
        </p15:guide>
        <p15:guide id="6" pos="83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re de section">
  <p:cSld name="2_Titre de sec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9"/>
          <p:cNvSpPr txBox="1"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918F8F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15"/>
              <a:buNone/>
              <a:defRPr sz="1350">
                <a:solidFill>
                  <a:srgbClr val="918F8F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9"/>
          <p:cNvSpPr>
            <a:spLocks noGrp="1"/>
          </p:cNvSpPr>
          <p:nvPr>
            <p:ph type="pic" idx="2"/>
          </p:nvPr>
        </p:nvSpPr>
        <p:spPr>
          <a:xfrm>
            <a:off x="904875" y="0"/>
            <a:ext cx="3667125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19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re de section">
  <p:cSld name="1_Titre de sec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0"/>
          <p:cNvSpPr txBox="1"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918F8F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15"/>
              <a:buNone/>
              <a:defRPr sz="1350">
                <a:solidFill>
                  <a:srgbClr val="918F8F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 sz="1200">
                <a:solidFill>
                  <a:srgbClr val="918F8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20"/>
          <p:cNvSpPr>
            <a:spLocks noGrp="1"/>
          </p:cNvSpPr>
          <p:nvPr>
            <p:ph type="pic" idx="2"/>
          </p:nvPr>
        </p:nvSpPr>
        <p:spPr>
          <a:xfrm>
            <a:off x="904875" y="0"/>
            <a:ext cx="3667125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re et contenu">
  <p:cSld name="1_Titre et contenu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>
            <a:spLocks noGrp="1"/>
          </p:cNvSpPr>
          <p:nvPr>
            <p:ph type="body" idx="1"/>
          </p:nvPr>
        </p:nvSpPr>
        <p:spPr>
          <a:xfrm>
            <a:off x="90487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>
            <a:spLocks noGrp="1"/>
          </p:cNvSpPr>
          <p:nvPr>
            <p:ph type="pic" idx="2"/>
          </p:nvPr>
        </p:nvSpPr>
        <p:spPr>
          <a:xfrm>
            <a:off x="5486400" y="0"/>
            <a:ext cx="3144838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p22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re et contenu">
  <p:cSld name="2_Titre et conten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>
            <a:spLocks noGrp="1"/>
          </p:cNvSpPr>
          <p:nvPr>
            <p:ph type="pic" idx="2"/>
          </p:nvPr>
        </p:nvSpPr>
        <p:spPr>
          <a:xfrm>
            <a:off x="904875" y="0"/>
            <a:ext cx="3144838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23"/>
          <p:cNvSpPr txBox="1">
            <a:spLocks noGrp="1"/>
          </p:cNvSpPr>
          <p:nvPr>
            <p:ph type="body" idx="1"/>
          </p:nvPr>
        </p:nvSpPr>
        <p:spPr>
          <a:xfrm>
            <a:off x="404939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3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re et contenu">
  <p:cSld name="4_Titre et contenu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>
            <a:spLocks noGrp="1"/>
          </p:cNvSpPr>
          <p:nvPr>
            <p:ph type="pic" idx="2"/>
          </p:nvPr>
        </p:nvSpPr>
        <p:spPr>
          <a:xfrm>
            <a:off x="904875" y="0"/>
            <a:ext cx="3144838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24"/>
          <p:cNvSpPr txBox="1">
            <a:spLocks noGrp="1"/>
          </p:cNvSpPr>
          <p:nvPr>
            <p:ph type="body" idx="1"/>
          </p:nvPr>
        </p:nvSpPr>
        <p:spPr>
          <a:xfrm>
            <a:off x="404939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re et contenu">
  <p:cSld name="3_Titre et contenu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5"/>
          <p:cNvSpPr>
            <a:spLocks noGrp="1"/>
          </p:cNvSpPr>
          <p:nvPr>
            <p:ph type="pic" idx="2"/>
          </p:nvPr>
        </p:nvSpPr>
        <p:spPr>
          <a:xfrm>
            <a:off x="904875" y="1563688"/>
            <a:ext cx="3144838" cy="3579812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25"/>
          <p:cNvSpPr txBox="1">
            <a:spLocks noGrp="1"/>
          </p:cNvSpPr>
          <p:nvPr>
            <p:ph type="body" idx="1"/>
          </p:nvPr>
        </p:nvSpPr>
        <p:spPr>
          <a:xfrm>
            <a:off x="4049395" y="1563688"/>
            <a:ext cx="4581525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5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5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  <a:defRPr sz="32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>
            <a:lvl1pPr marL="457200" marR="0" lvl="0" indent="-33147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 rot="-5400000">
            <a:off x="-1221413" y="2778452"/>
            <a:ext cx="3341052" cy="911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 rot="-5400000">
            <a:off x="7115989" y="1874064"/>
            <a:ext cx="3543260" cy="512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pic>
        <p:nvPicPr>
          <p:cNvPr id="15" name="Google Shape;15;p16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130273" y="132334"/>
            <a:ext cx="653952" cy="283022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6"/>
          <p:cNvSpPr/>
          <p:nvPr/>
        </p:nvSpPr>
        <p:spPr>
          <a:xfrm rot="-54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126">
          <p15:clr>
            <a:srgbClr val="F26B43"/>
          </p15:clr>
        </p15:guide>
        <p15:guide id="3" pos="5602">
          <p15:clr>
            <a:srgbClr val="F26B43"/>
          </p15:clr>
        </p15:guide>
        <p15:guide id="4" pos="2880">
          <p15:clr>
            <a:srgbClr val="F26B43"/>
          </p15:clr>
        </p15:guide>
        <p15:guide id="5" orient="horz" pos="123">
          <p15:clr>
            <a:srgbClr val="F26B43"/>
          </p15:clr>
        </p15:guide>
        <p15:guide id="6" orient="horz" pos="3117">
          <p15:clr>
            <a:srgbClr val="F26B43"/>
          </p15:clr>
        </p15:guide>
        <p15:guide id="7" pos="570">
          <p15:clr>
            <a:srgbClr val="F26B43"/>
          </p15:clr>
        </p15:guide>
        <p15:guide id="8" pos="1155">
          <p15:clr>
            <a:srgbClr val="F26B43"/>
          </p15:clr>
        </p15:guide>
        <p15:guide id="9" pos="1728">
          <p15:clr>
            <a:srgbClr val="F26B43"/>
          </p15:clr>
        </p15:guide>
        <p15:guide id="10" pos="2304">
          <p15:clr>
            <a:srgbClr val="F26B43"/>
          </p15:clr>
        </p15:guide>
        <p15:guide id="11" pos="3456">
          <p15:clr>
            <a:srgbClr val="F26B43"/>
          </p15:clr>
        </p15:guide>
        <p15:guide id="12" pos="4035">
          <p15:clr>
            <a:srgbClr val="F26B43"/>
          </p15:clr>
        </p15:guide>
        <p15:guide id="13" pos="4608">
          <p15:clr>
            <a:srgbClr val="F26B43"/>
          </p15:clr>
        </p15:guide>
        <p15:guide id="14" pos="5180">
          <p15:clr>
            <a:srgbClr val="F26B43"/>
          </p15:clr>
        </p15:guide>
        <p15:guide id="15" orient="horz" pos="490">
          <p15:clr>
            <a:srgbClr val="F26B43"/>
          </p15:clr>
        </p15:guide>
        <p15:guide id="16" orient="horz" pos="985">
          <p15:clr>
            <a:srgbClr val="F26B43"/>
          </p15:clr>
        </p15:guide>
        <p15:guide id="17" orient="horz" pos="1475">
          <p15:clr>
            <a:srgbClr val="F26B43"/>
          </p15:clr>
        </p15:guide>
        <p15:guide id="18" orient="horz" pos="1962">
          <p15:clr>
            <a:srgbClr val="F26B43"/>
          </p15:clr>
        </p15:guide>
        <p15:guide id="19" orient="horz" pos="2458">
          <p15:clr>
            <a:srgbClr val="F26B43"/>
          </p15:clr>
        </p15:guide>
        <p15:guide id="20" orient="horz" pos="2950">
          <p15:clr>
            <a:srgbClr val="F26B43"/>
          </p15:clr>
        </p15:guide>
        <p15:guide id="21" pos="5437">
          <p15:clr>
            <a:srgbClr val="F26B43"/>
          </p15:clr>
        </p15:guide>
        <p15:guide id="22" orient="horz">
          <p15:clr>
            <a:srgbClr val="F26B43"/>
          </p15:clr>
        </p15:guide>
        <p15:guide id="23" pos="5760">
          <p15:clr>
            <a:srgbClr val="F26B43"/>
          </p15:clr>
        </p15:guide>
        <p15:guide id="24" orient="horz" pos="3240">
          <p15:clr>
            <a:srgbClr val="F26B43"/>
          </p15:clr>
        </p15:guide>
        <p15:guide id="2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306578c4e5_1_0"/>
          <p:cNvSpPr txBox="1">
            <a:spLocks noGrp="1"/>
          </p:cNvSpPr>
          <p:nvPr>
            <p:ph type="title"/>
          </p:nvPr>
        </p:nvSpPr>
        <p:spPr>
          <a:xfrm>
            <a:off x="4687050" y="494800"/>
            <a:ext cx="4059000" cy="26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/>
              <a:t>Enabling Spatial Awareness through the Implementation</a:t>
            </a:r>
            <a:endParaRPr sz="2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/>
              <a:t>of Bio-Inspired Path Integration Mechanisms</a:t>
            </a:r>
            <a:endParaRPr sz="2800"/>
          </a:p>
        </p:txBody>
      </p:sp>
      <p:sp>
        <p:nvSpPr>
          <p:cNvPr id="121" name="Google Shape;121;g1306578c4e5_1_0"/>
          <p:cNvSpPr txBox="1">
            <a:spLocks noGrp="1"/>
          </p:cNvSpPr>
          <p:nvPr>
            <p:ph type="body" idx="1"/>
          </p:nvPr>
        </p:nvSpPr>
        <p:spPr>
          <a:xfrm>
            <a:off x="6998675" y="3990475"/>
            <a:ext cx="1990800" cy="7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 fontScale="92500"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000"/>
              <a:buNone/>
            </a:pPr>
            <a:r>
              <a:rPr lang="fr-FR" sz="1500"/>
              <a:t>Jean Cordonnier</a:t>
            </a:r>
            <a:endParaRPr sz="1500"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000"/>
              <a:buNone/>
            </a:pPr>
            <a:r>
              <a:rPr lang="fr-FR" sz="1500"/>
              <a:t>Flore Munier-Jolain</a:t>
            </a:r>
            <a:endParaRPr sz="1500"/>
          </a:p>
        </p:txBody>
      </p:sp>
      <p:sp>
        <p:nvSpPr>
          <p:cNvPr id="122" name="Google Shape;122;g1306578c4e5_1_0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123" name="Google Shape;123;g1306578c4e5_1_0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124" name="Google Shape;124;g1306578c4e5_1_0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1</a:t>
            </a:fld>
            <a:endParaRPr/>
          </a:p>
        </p:txBody>
      </p:sp>
      <p:pic>
        <p:nvPicPr>
          <p:cNvPr id="125" name="Google Shape;125;g1306578c4e5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3411" y="716175"/>
            <a:ext cx="2758590" cy="38675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1306578c4e5_1_0"/>
          <p:cNvSpPr txBox="1">
            <a:spLocks noGrp="1"/>
          </p:cNvSpPr>
          <p:nvPr>
            <p:ph type="body" idx="1"/>
          </p:nvPr>
        </p:nvSpPr>
        <p:spPr>
          <a:xfrm>
            <a:off x="7774200" y="4764350"/>
            <a:ext cx="15000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r>
              <a:rPr lang="fr-FR" sz="1500"/>
              <a:t>12/01/2024</a:t>
            </a:r>
            <a:endParaRPr sz="1500"/>
          </a:p>
        </p:txBody>
      </p:sp>
      <p:sp>
        <p:nvSpPr>
          <p:cNvPr id="127" name="Google Shape;127;g1306578c4e5_1_0"/>
          <p:cNvSpPr txBox="1"/>
          <p:nvPr/>
        </p:nvSpPr>
        <p:spPr>
          <a:xfrm>
            <a:off x="523900" y="647700"/>
            <a:ext cx="3905400" cy="7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800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NeuroMechFly 2.0 Navigation</a:t>
            </a:r>
            <a:endParaRPr sz="3000">
              <a:solidFill>
                <a:schemeClr val="accent1"/>
              </a:solidFill>
            </a:endParaRPr>
          </a:p>
        </p:txBody>
      </p:sp>
      <p:sp>
        <p:nvSpPr>
          <p:cNvPr id="128" name="Google Shape;128;g1306578c4e5_1_0"/>
          <p:cNvSpPr txBox="1"/>
          <p:nvPr/>
        </p:nvSpPr>
        <p:spPr>
          <a:xfrm>
            <a:off x="701650" y="4217900"/>
            <a:ext cx="3549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500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semester project</a:t>
            </a:r>
            <a:endParaRPr sz="1500" b="1">
              <a:solidFill>
                <a:schemeClr val="accen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500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professor: Prof. Ramdya</a:t>
            </a:r>
            <a:endParaRPr sz="1500" b="1">
              <a:solidFill>
                <a:schemeClr val="accen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500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supervisor: Victor Alfred Stimpfling </a:t>
            </a:r>
            <a:endParaRPr sz="1500" b="1">
              <a:solidFill>
                <a:schemeClr val="accen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add8b4f1d9_0_79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75174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Regression using descending drives</a:t>
            </a:r>
            <a:endParaRPr/>
          </a:p>
        </p:txBody>
      </p:sp>
      <p:sp>
        <p:nvSpPr>
          <p:cNvPr id="242" name="Google Shape;242;g2add8b4f1d9_0_79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10</a:t>
            </a:fld>
            <a:endParaRPr/>
          </a:p>
        </p:txBody>
      </p:sp>
      <p:sp>
        <p:nvSpPr>
          <p:cNvPr id="243" name="Google Shape;243;g2add8b4f1d9_0_79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244" name="Google Shape;244;g2add8b4f1d9_0_79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245" name="Google Shape;245;g2add8b4f1d9_0_79"/>
          <p:cNvSpPr txBox="1">
            <a:spLocks noGrp="1"/>
          </p:cNvSpPr>
          <p:nvPr>
            <p:ph type="body" idx="1"/>
          </p:nvPr>
        </p:nvSpPr>
        <p:spPr>
          <a:xfrm>
            <a:off x="708425" y="777875"/>
            <a:ext cx="8005500" cy="41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>
                <a:solidFill>
                  <a:srgbClr val="000000"/>
                </a:solidFill>
                <a:highlight>
                  <a:srgbClr val="FFFFFF"/>
                </a:highlight>
              </a:rPr>
              <a:t>Distinct correlation pattern </a:t>
            </a:r>
            <a:r>
              <a:rPr lang="fr-FR" sz="1950">
                <a:solidFill>
                  <a:srgbClr val="000000"/>
                </a:solidFill>
                <a:highlight>
                  <a:srgbClr val="FFFFFF"/>
                </a:highlight>
              </a:rPr>
              <a:t>associating descending drives and heading changes</a:t>
            </a:r>
            <a:endParaRPr sz="19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000000"/>
                </a:solidFill>
                <a:highlight>
                  <a:srgbClr val="FFFFFF"/>
                </a:highlight>
              </a:rPr>
              <a:t>Many “outlier” heading changes</a:t>
            </a:r>
            <a:endParaRPr sz="19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 b="1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1950" b="1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>
              <a:solidFill>
                <a:srgbClr val="374151"/>
              </a:solidFill>
            </a:endParaRPr>
          </a:p>
        </p:txBody>
      </p:sp>
      <p:pic>
        <p:nvPicPr>
          <p:cNvPr id="246" name="Google Shape;246;g2add8b4f1d9_0_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4663" y="2156076"/>
            <a:ext cx="7046674" cy="279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add8b4f1d9_0_103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77826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Results: descending drives regression</a:t>
            </a:r>
            <a:endParaRPr/>
          </a:p>
        </p:txBody>
      </p:sp>
      <p:sp>
        <p:nvSpPr>
          <p:cNvPr id="252" name="Google Shape;252;g2add8b4f1d9_0_103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11</a:t>
            </a:fld>
            <a:endParaRPr/>
          </a:p>
        </p:txBody>
      </p:sp>
      <p:sp>
        <p:nvSpPr>
          <p:cNvPr id="253" name="Google Shape;253;g2add8b4f1d9_0_103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254" name="Google Shape;254;g2add8b4f1d9_0_103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pic>
        <p:nvPicPr>
          <p:cNvPr id="255" name="Google Shape;255;g2add8b4f1d9_0_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850" y="1277875"/>
            <a:ext cx="5011638" cy="3341101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g2add8b4f1d9_0_103"/>
          <p:cNvSpPr/>
          <p:nvPr/>
        </p:nvSpPr>
        <p:spPr>
          <a:xfrm rot="5400000">
            <a:off x="6692350" y="2613775"/>
            <a:ext cx="1272600" cy="5169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2add8b4f1d9_0_103"/>
          <p:cNvSpPr/>
          <p:nvPr/>
        </p:nvSpPr>
        <p:spPr>
          <a:xfrm>
            <a:off x="6172425" y="1162000"/>
            <a:ext cx="2345400" cy="9354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2add8b4f1d9_0_103"/>
          <p:cNvSpPr txBox="1"/>
          <p:nvPr/>
        </p:nvSpPr>
        <p:spPr>
          <a:xfrm>
            <a:off x="6172425" y="1230838"/>
            <a:ext cx="2345400" cy="7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Inaccurate return heading vectors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2add8b4f1d9_0_103"/>
          <p:cNvSpPr txBox="1"/>
          <p:nvPr/>
        </p:nvSpPr>
        <p:spPr>
          <a:xfrm>
            <a:off x="6135800" y="3745950"/>
            <a:ext cx="2345400" cy="7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Better return heading vectors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g2add8b4f1d9_0_103"/>
          <p:cNvSpPr txBox="1"/>
          <p:nvPr/>
        </p:nvSpPr>
        <p:spPr>
          <a:xfrm>
            <a:off x="5680500" y="2419350"/>
            <a:ext cx="3269400" cy="6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Use ground truth previous vector for prediction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2add8b4f1d9_0_103"/>
          <p:cNvSpPr/>
          <p:nvPr/>
        </p:nvSpPr>
        <p:spPr>
          <a:xfrm>
            <a:off x="6135800" y="3677100"/>
            <a:ext cx="2345400" cy="9354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add8b4f1d9_0_113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75174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Results: using only drive predictions</a:t>
            </a:r>
            <a:endParaRPr/>
          </a:p>
        </p:txBody>
      </p:sp>
      <p:sp>
        <p:nvSpPr>
          <p:cNvPr id="267" name="Google Shape;267;g2add8b4f1d9_0_113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12</a:t>
            </a:fld>
            <a:endParaRPr/>
          </a:p>
        </p:txBody>
      </p:sp>
      <p:sp>
        <p:nvSpPr>
          <p:cNvPr id="268" name="Google Shape;268;g2add8b4f1d9_0_113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269" name="Google Shape;269;g2add8b4f1d9_0_113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pic>
        <p:nvPicPr>
          <p:cNvPr id="270" name="Google Shape;270;g2add8b4f1d9_0_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525" y="723525"/>
            <a:ext cx="3370395" cy="4224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2add8b4f1d9_0_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0125" y="723525"/>
            <a:ext cx="3370401" cy="4219418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2add8b4f1d9_0_113"/>
          <p:cNvSpPr/>
          <p:nvPr/>
        </p:nvSpPr>
        <p:spPr>
          <a:xfrm>
            <a:off x="1502400" y="4055400"/>
            <a:ext cx="755700" cy="551700"/>
          </a:xfrm>
          <a:prstGeom prst="ellipse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2add8b4f1d9_0_113"/>
          <p:cNvSpPr/>
          <p:nvPr/>
        </p:nvSpPr>
        <p:spPr>
          <a:xfrm>
            <a:off x="2312875" y="3548975"/>
            <a:ext cx="2443200" cy="7062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2add8b4f1d9_0_113"/>
          <p:cNvSpPr txBox="1"/>
          <p:nvPr/>
        </p:nvSpPr>
        <p:spPr>
          <a:xfrm>
            <a:off x="2412025" y="3611775"/>
            <a:ext cx="2344200" cy="5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Error propagation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add8b4f1d9_0_167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77826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Results: “proprioceptive” regression</a:t>
            </a:r>
            <a:endParaRPr/>
          </a:p>
        </p:txBody>
      </p:sp>
      <p:sp>
        <p:nvSpPr>
          <p:cNvPr id="280" name="Google Shape;280;g2add8b4f1d9_0_167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13</a:t>
            </a:fld>
            <a:endParaRPr/>
          </a:p>
        </p:txBody>
      </p:sp>
      <p:sp>
        <p:nvSpPr>
          <p:cNvPr id="281" name="Google Shape;281;g2add8b4f1d9_0_167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282" name="Google Shape;282;g2add8b4f1d9_0_167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283" name="Google Shape;283;g2add8b4f1d9_0_167"/>
          <p:cNvSpPr/>
          <p:nvPr/>
        </p:nvSpPr>
        <p:spPr>
          <a:xfrm rot="5400000">
            <a:off x="6692350" y="2613775"/>
            <a:ext cx="1272600" cy="5169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g2add8b4f1d9_0_167"/>
          <p:cNvSpPr/>
          <p:nvPr/>
        </p:nvSpPr>
        <p:spPr>
          <a:xfrm>
            <a:off x="6172425" y="1162000"/>
            <a:ext cx="2345400" cy="9354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g2add8b4f1d9_0_167"/>
          <p:cNvSpPr txBox="1"/>
          <p:nvPr/>
        </p:nvSpPr>
        <p:spPr>
          <a:xfrm>
            <a:off x="6172425" y="1230838"/>
            <a:ext cx="2345400" cy="7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Inaccurate return heading vectors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g2add8b4f1d9_0_167"/>
          <p:cNvSpPr txBox="1"/>
          <p:nvPr/>
        </p:nvSpPr>
        <p:spPr>
          <a:xfrm>
            <a:off x="6135800" y="3745950"/>
            <a:ext cx="2345400" cy="7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Better return heading vectors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g2add8b4f1d9_0_167"/>
          <p:cNvSpPr txBox="1"/>
          <p:nvPr/>
        </p:nvSpPr>
        <p:spPr>
          <a:xfrm>
            <a:off x="5680500" y="2419350"/>
            <a:ext cx="3269400" cy="6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Use ground truth previous vector for prediction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2add8b4f1d9_0_167"/>
          <p:cNvSpPr/>
          <p:nvPr/>
        </p:nvSpPr>
        <p:spPr>
          <a:xfrm>
            <a:off x="6135800" y="3677100"/>
            <a:ext cx="2345400" cy="9354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9" name="Google Shape;289;g2add8b4f1d9_0_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026" y="1201825"/>
            <a:ext cx="5011200" cy="33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g2add8b4f1d9_0_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1671" y="720038"/>
            <a:ext cx="3369600" cy="422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g2add8b4f1d9_0_182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75174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Results: using only drive predictions</a:t>
            </a:r>
            <a:endParaRPr/>
          </a:p>
        </p:txBody>
      </p:sp>
      <p:sp>
        <p:nvSpPr>
          <p:cNvPr id="296" name="Google Shape;296;g2add8b4f1d9_0_182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14</a:t>
            </a:fld>
            <a:endParaRPr/>
          </a:p>
        </p:txBody>
      </p:sp>
      <p:sp>
        <p:nvSpPr>
          <p:cNvPr id="297" name="Google Shape;297;g2add8b4f1d9_0_182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298" name="Google Shape;298;g2add8b4f1d9_0_182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299" name="Google Shape;299;g2add8b4f1d9_0_182"/>
          <p:cNvSpPr/>
          <p:nvPr/>
        </p:nvSpPr>
        <p:spPr>
          <a:xfrm>
            <a:off x="1502400" y="4055400"/>
            <a:ext cx="755700" cy="551700"/>
          </a:xfrm>
          <a:prstGeom prst="ellipse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2add8b4f1d9_0_182"/>
          <p:cNvSpPr/>
          <p:nvPr/>
        </p:nvSpPr>
        <p:spPr>
          <a:xfrm>
            <a:off x="2312875" y="3548975"/>
            <a:ext cx="2443200" cy="7062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g2add8b4f1d9_0_182"/>
          <p:cNvSpPr txBox="1"/>
          <p:nvPr/>
        </p:nvSpPr>
        <p:spPr>
          <a:xfrm>
            <a:off x="2412025" y="3611775"/>
            <a:ext cx="2344200" cy="5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Error propagation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2" name="Google Shape;302;g2add8b4f1d9_0_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2733" y="723650"/>
            <a:ext cx="3369601" cy="4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add8b4f1d9_0_213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75174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Regression models conclusion</a:t>
            </a:r>
            <a:endParaRPr/>
          </a:p>
        </p:txBody>
      </p:sp>
      <p:sp>
        <p:nvSpPr>
          <p:cNvPr id="308" name="Google Shape;308;g2add8b4f1d9_0_213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15</a:t>
            </a:fld>
            <a:endParaRPr/>
          </a:p>
        </p:txBody>
      </p:sp>
      <p:sp>
        <p:nvSpPr>
          <p:cNvPr id="309" name="Google Shape;309;g2add8b4f1d9_0_213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310" name="Google Shape;310;g2add8b4f1d9_0_213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pic>
        <p:nvPicPr>
          <p:cNvPr id="311" name="Google Shape;311;g2add8b4f1d9_0_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5844" y="1021819"/>
            <a:ext cx="2498150" cy="2457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g2add8b4f1d9_0_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7425" y="1021281"/>
            <a:ext cx="2498400" cy="245880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g2add8b4f1d9_0_213"/>
          <p:cNvSpPr txBox="1"/>
          <p:nvPr/>
        </p:nvSpPr>
        <p:spPr>
          <a:xfrm>
            <a:off x="780719" y="3717088"/>
            <a:ext cx="3848400" cy="12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900">
                <a:highlight>
                  <a:srgbClr val="FFFFFF"/>
                </a:highlight>
              </a:rPr>
              <a:t>Both models inaccurately predict heading changes associated with sharp turns</a:t>
            </a:r>
            <a:endParaRPr sz="190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</p:txBody>
      </p:sp>
      <p:sp>
        <p:nvSpPr>
          <p:cNvPr id="314" name="Google Shape;314;g2add8b4f1d9_0_213"/>
          <p:cNvSpPr txBox="1"/>
          <p:nvPr/>
        </p:nvSpPr>
        <p:spPr>
          <a:xfrm>
            <a:off x="4886475" y="3717088"/>
            <a:ext cx="3900300" cy="12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“Proprioceptive” regression model seems to predict more precise heading changes angles</a:t>
            </a: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</p:txBody>
      </p:sp>
      <p:sp>
        <p:nvSpPr>
          <p:cNvPr id="315" name="Google Shape;315;g2add8b4f1d9_0_213"/>
          <p:cNvSpPr txBox="1"/>
          <p:nvPr/>
        </p:nvSpPr>
        <p:spPr>
          <a:xfrm>
            <a:off x="1018469" y="582050"/>
            <a:ext cx="3372900" cy="8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00">
                <a:solidFill>
                  <a:schemeClr val="dk1"/>
                </a:solidFill>
              </a:rPr>
              <a:t>Only drive predictions</a:t>
            </a:r>
            <a:endParaRPr sz="190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</p:txBody>
      </p:sp>
      <p:sp>
        <p:nvSpPr>
          <p:cNvPr id="316" name="Google Shape;316;g2add8b4f1d9_0_213"/>
          <p:cNvSpPr txBox="1"/>
          <p:nvPr/>
        </p:nvSpPr>
        <p:spPr>
          <a:xfrm>
            <a:off x="5150175" y="582050"/>
            <a:ext cx="3372900" cy="8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Groundtruth previous vector</a:t>
            </a: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>
              <a:solidFill>
                <a:schemeClr val="dk1"/>
              </a:solidFill>
            </a:endParaRPr>
          </a:p>
        </p:txBody>
      </p:sp>
      <p:sp>
        <p:nvSpPr>
          <p:cNvPr id="317" name="Google Shape;317;g2add8b4f1d9_0_213"/>
          <p:cNvSpPr/>
          <p:nvPr/>
        </p:nvSpPr>
        <p:spPr>
          <a:xfrm>
            <a:off x="853150" y="3703625"/>
            <a:ext cx="3784500" cy="11835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2add8b4f1d9_0_213"/>
          <p:cNvSpPr/>
          <p:nvPr/>
        </p:nvSpPr>
        <p:spPr>
          <a:xfrm>
            <a:off x="4955975" y="3710200"/>
            <a:ext cx="3784500" cy="11835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94d36b3480_0_53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69306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Heading following: PID controller</a:t>
            </a:r>
            <a:endParaRPr/>
          </a:p>
        </p:txBody>
      </p:sp>
      <p:sp>
        <p:nvSpPr>
          <p:cNvPr id="324" name="Google Shape;324;g294d36b3480_0_53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16</a:t>
            </a:fld>
            <a:endParaRPr/>
          </a:p>
        </p:txBody>
      </p:sp>
      <p:sp>
        <p:nvSpPr>
          <p:cNvPr id="325" name="Google Shape;325;g294d36b3480_0_53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326" name="Google Shape;326;g294d36b3480_0_53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327" name="Google Shape;327;g294d36b3480_0_53"/>
          <p:cNvSpPr txBox="1">
            <a:spLocks noGrp="1"/>
          </p:cNvSpPr>
          <p:nvPr>
            <p:ph type="body" idx="1"/>
          </p:nvPr>
        </p:nvSpPr>
        <p:spPr>
          <a:xfrm>
            <a:off x="673500" y="991375"/>
            <a:ext cx="77970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 fontScale="92500" lnSpcReduction="20000"/>
          </a:bodyPr>
          <a:lstStyle/>
          <a:p>
            <a:pPr marL="457200" lvl="0" indent="-34318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Goal: make the fly follow a selected heading using a PID controller</a:t>
            </a:r>
            <a:endParaRPr sz="1950">
              <a:solidFill>
                <a:srgbClr val="374151"/>
              </a:solidFill>
            </a:endParaRPr>
          </a:p>
          <a:p>
            <a:pPr marL="457200" lvl="0" indent="-34318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Very hard to tune with stability problems but works well for small heading change</a:t>
            </a:r>
            <a:endParaRPr sz="1950">
              <a:solidFill>
                <a:srgbClr val="374151"/>
              </a:solidFill>
            </a:endParaRPr>
          </a:p>
          <a:p>
            <a:pPr marL="457200" lvl="0" indent="-34318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We computed the error from a goal heading and put it into a simple PID controller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9812"/>
              <a:buNone/>
            </a:pPr>
            <a:endParaRPr sz="1950">
              <a:solidFill>
                <a:srgbClr val="374151"/>
              </a:solidFill>
            </a:endParaRPr>
          </a:p>
        </p:txBody>
      </p:sp>
      <p:sp>
        <p:nvSpPr>
          <p:cNvPr id="328" name="Google Shape;328;g294d36b3480_0_53"/>
          <p:cNvSpPr txBox="1"/>
          <p:nvPr/>
        </p:nvSpPr>
        <p:spPr>
          <a:xfrm>
            <a:off x="5673600" y="2413275"/>
            <a:ext cx="32832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g294d36b3480_0_53"/>
          <p:cNvSpPr txBox="1"/>
          <p:nvPr/>
        </p:nvSpPr>
        <p:spPr>
          <a:xfrm>
            <a:off x="1201500" y="2829950"/>
            <a:ext cx="3750900" cy="11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long_pid">
            <a:hlinkClick r:id="" action="ppaction://media"/>
            <a:extLst>
              <a:ext uri="{FF2B5EF4-FFF2-40B4-BE49-F238E27FC236}">
                <a16:creationId xmlns:a16="http://schemas.microsoft.com/office/drawing/2014/main" id="{4220666F-A340-5A45-7E35-3477C1EBD2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76950" y="2450213"/>
            <a:ext cx="3055434" cy="22915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94d36b3480_0_65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6136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Heading following</a:t>
            </a:r>
            <a:endParaRPr/>
          </a:p>
        </p:txBody>
      </p:sp>
      <p:sp>
        <p:nvSpPr>
          <p:cNvPr id="336" name="Google Shape;336;g294d36b3480_0_65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17</a:t>
            </a:fld>
            <a:endParaRPr/>
          </a:p>
        </p:txBody>
      </p:sp>
      <p:sp>
        <p:nvSpPr>
          <p:cNvPr id="337" name="Google Shape;337;g294d36b3480_0_65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338" name="Google Shape;338;g294d36b3480_0_65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339" name="Google Shape;339;g294d36b3480_0_65"/>
          <p:cNvSpPr txBox="1">
            <a:spLocks noGrp="1"/>
          </p:cNvSpPr>
          <p:nvPr>
            <p:ph type="body" idx="1"/>
          </p:nvPr>
        </p:nvSpPr>
        <p:spPr>
          <a:xfrm>
            <a:off x="673500" y="1082875"/>
            <a:ext cx="77970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PID controller: results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1950">
              <a:solidFill>
                <a:srgbClr val="374151"/>
              </a:solidFill>
            </a:endParaRPr>
          </a:p>
        </p:txBody>
      </p:sp>
      <p:sp>
        <p:nvSpPr>
          <p:cNvPr id="340" name="Google Shape;340;g294d36b3480_0_65"/>
          <p:cNvSpPr txBox="1"/>
          <p:nvPr/>
        </p:nvSpPr>
        <p:spPr>
          <a:xfrm>
            <a:off x="1536950" y="2626650"/>
            <a:ext cx="5613600" cy="16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%% ADD graphs of heading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1" name="Google Shape;341;g294d36b3480_0_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3500" y="1599128"/>
            <a:ext cx="3898499" cy="3493548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g294d36b3480_0_65"/>
          <p:cNvSpPr txBox="1"/>
          <p:nvPr/>
        </p:nvSpPr>
        <p:spPr>
          <a:xfrm>
            <a:off x="5003225" y="1894750"/>
            <a:ext cx="3234900" cy="26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g294d36b3480_0_65"/>
          <p:cNvSpPr txBox="1">
            <a:spLocks noGrp="1"/>
          </p:cNvSpPr>
          <p:nvPr>
            <p:ph type="body" idx="1"/>
          </p:nvPr>
        </p:nvSpPr>
        <p:spPr>
          <a:xfrm>
            <a:off x="5166450" y="1772775"/>
            <a:ext cx="2888400" cy="24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5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No overshoot 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5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The fly manages to reach the heading objective smoothly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5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Slow start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1950">
              <a:solidFill>
                <a:srgbClr val="374151"/>
              </a:solidFill>
            </a:endParaRPr>
          </a:p>
        </p:txBody>
      </p:sp>
      <p:sp>
        <p:nvSpPr>
          <p:cNvPr id="344" name="Google Shape;344;g294d36b3480_0_65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69306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Heading following: PID controller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948d046693_0_40"/>
          <p:cNvSpPr txBox="1">
            <a:spLocks noGrp="1"/>
          </p:cNvSpPr>
          <p:nvPr>
            <p:ph type="body" idx="1"/>
          </p:nvPr>
        </p:nvSpPr>
        <p:spPr>
          <a:xfrm>
            <a:off x="1567275" y="1867200"/>
            <a:ext cx="4363800" cy="22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</p:txBody>
      </p:sp>
      <p:sp>
        <p:nvSpPr>
          <p:cNvPr id="350" name="Google Shape;350;g2948d046693_0_40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262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Reinforcement learning</a:t>
            </a:r>
            <a:endParaRPr/>
          </a:p>
        </p:txBody>
      </p:sp>
      <p:sp>
        <p:nvSpPr>
          <p:cNvPr id="351" name="Google Shape;351;g2948d046693_0_40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18</a:t>
            </a:fld>
            <a:endParaRPr/>
          </a:p>
        </p:txBody>
      </p:sp>
      <p:sp>
        <p:nvSpPr>
          <p:cNvPr id="352" name="Google Shape;352;g2948d046693_0_40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353" name="Google Shape;353;g2948d046693_0_40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354" name="Google Shape;354;g2948d046693_0_40"/>
          <p:cNvSpPr txBox="1">
            <a:spLocks noGrp="1"/>
          </p:cNvSpPr>
          <p:nvPr>
            <p:ph type="body" idx="1"/>
          </p:nvPr>
        </p:nvSpPr>
        <p:spPr>
          <a:xfrm>
            <a:off x="673500" y="1011725"/>
            <a:ext cx="8219700" cy="2890200"/>
          </a:xfrm>
          <a:prstGeom prst="rect">
            <a:avLst/>
          </a:prstGeom>
          <a:noFill/>
          <a:ln>
            <a:noFill/>
          </a:ln>
          <a:effectLst>
            <a:reflection dist="38100" dir="5400000" fadeDir="5400012" sy="-100000" algn="bl" rotWithShape="0"/>
          </a:effectLst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5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To explore new ways of determining the heading: with idiothetic or allothetic cues </a:t>
            </a:r>
            <a:r>
              <a:rPr lang="fr-FR" sz="2450" b="1">
                <a:solidFill>
                  <a:schemeClr val="accent1"/>
                </a:solidFill>
              </a:rPr>
              <a:t>→ </a:t>
            </a:r>
            <a:r>
              <a:rPr lang="fr-FR" sz="1950" b="1">
                <a:solidFill>
                  <a:srgbClr val="374151"/>
                </a:solidFill>
              </a:rPr>
              <a:t>LSTM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5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To explore new ways of controlling the fly </a:t>
            </a:r>
            <a:r>
              <a:rPr lang="fr-FR" sz="2450" b="1">
                <a:solidFill>
                  <a:schemeClr val="accent1"/>
                </a:solidFill>
              </a:rPr>
              <a:t>→ </a:t>
            </a:r>
            <a:r>
              <a:rPr lang="fr-FR" sz="1950" b="1">
                <a:solidFill>
                  <a:srgbClr val="374151"/>
                </a:solidFill>
              </a:rPr>
              <a:t>Hybrid CPG-RL controller optimized for turning</a:t>
            </a:r>
            <a:endParaRPr sz="1950" b="1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5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To make the fly make optimal decision based on her environment</a:t>
            </a:r>
            <a:endParaRPr sz="1950">
              <a:solidFill>
                <a:srgbClr val="37415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1950">
              <a:solidFill>
                <a:srgbClr val="374151"/>
              </a:solidFill>
            </a:endParaRPr>
          </a:p>
        </p:txBody>
      </p:sp>
      <p:sp>
        <p:nvSpPr>
          <p:cNvPr id="355" name="Google Shape;355;g2948d046693_0_40"/>
          <p:cNvSpPr/>
          <p:nvPr/>
        </p:nvSpPr>
        <p:spPr>
          <a:xfrm>
            <a:off x="1268925" y="3114675"/>
            <a:ext cx="6265500" cy="1651500"/>
          </a:xfrm>
          <a:prstGeom prst="rect">
            <a:avLst/>
          </a:prstGeom>
          <a:solidFill>
            <a:srgbClr val="F4CCCC">
              <a:alpha val="23529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g2948d046693_0_40"/>
          <p:cNvSpPr txBox="1"/>
          <p:nvPr/>
        </p:nvSpPr>
        <p:spPr>
          <a:xfrm>
            <a:off x="1515400" y="3214825"/>
            <a:ext cx="5866500" cy="13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think that using a RL-based approach to solve this problem would be efficient due to the high dimensionality and high degree of complexity of the simulation </a:t>
            </a:r>
            <a:endParaRPr sz="195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g2948d046693_0_40"/>
          <p:cNvSpPr/>
          <p:nvPr/>
        </p:nvSpPr>
        <p:spPr>
          <a:xfrm>
            <a:off x="851175" y="1027475"/>
            <a:ext cx="7893600" cy="839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ae6ee53957_1_0"/>
          <p:cNvSpPr txBox="1">
            <a:spLocks noGrp="1"/>
          </p:cNvSpPr>
          <p:nvPr>
            <p:ph type="body" idx="1"/>
          </p:nvPr>
        </p:nvSpPr>
        <p:spPr>
          <a:xfrm>
            <a:off x="1567275" y="1867200"/>
            <a:ext cx="4363800" cy="22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</p:txBody>
      </p:sp>
      <p:sp>
        <p:nvSpPr>
          <p:cNvPr id="363" name="Google Shape;363;g2ae6ee53957_1_0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262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Reinforcement learning: LSTM </a:t>
            </a:r>
            <a:endParaRPr/>
          </a:p>
        </p:txBody>
      </p:sp>
      <p:sp>
        <p:nvSpPr>
          <p:cNvPr id="364" name="Google Shape;364;g2ae6ee53957_1_0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19</a:t>
            </a:fld>
            <a:endParaRPr/>
          </a:p>
        </p:txBody>
      </p:sp>
      <p:sp>
        <p:nvSpPr>
          <p:cNvPr id="365" name="Google Shape;365;g2ae6ee53957_1_0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366" name="Google Shape;366;g2ae6ee53957_1_0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pic>
        <p:nvPicPr>
          <p:cNvPr id="367" name="Google Shape;367;g2ae6ee53957_1_0"/>
          <p:cNvPicPr preferRelativeResize="0"/>
          <p:nvPr/>
        </p:nvPicPr>
        <p:blipFill rotWithShape="1">
          <a:blip r:embed="rId3">
            <a:alphaModFix/>
          </a:blip>
          <a:srcRect l="1702" t="1980" r="1547"/>
          <a:stretch/>
        </p:blipFill>
        <p:spPr>
          <a:xfrm>
            <a:off x="800500" y="1447000"/>
            <a:ext cx="3204299" cy="2461245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g2ae6ee53957_1_0"/>
          <p:cNvSpPr txBox="1"/>
          <p:nvPr/>
        </p:nvSpPr>
        <p:spPr>
          <a:xfrm>
            <a:off x="995200" y="1031525"/>
            <a:ext cx="30096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</a:rPr>
              <a:t>Evaluation on the test set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sp>
        <p:nvSpPr>
          <p:cNvPr id="369" name="Google Shape;369;g2ae6ee53957_1_0"/>
          <p:cNvSpPr txBox="1">
            <a:spLocks noGrp="1"/>
          </p:cNvSpPr>
          <p:nvPr>
            <p:ph type="body" idx="1"/>
          </p:nvPr>
        </p:nvSpPr>
        <p:spPr>
          <a:xfrm>
            <a:off x="4908150" y="1396325"/>
            <a:ext cx="3723000" cy="29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 fontScale="92500" lnSpcReduction="20000"/>
          </a:bodyPr>
          <a:lstStyle/>
          <a:p>
            <a:pPr marL="457200" lvl="0" indent="-34313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Final mse loss : 1.0438</a:t>
            </a:r>
            <a:endParaRPr sz="1950">
              <a:solidFill>
                <a:srgbClr val="374151"/>
              </a:solidFill>
            </a:endParaRPr>
          </a:p>
          <a:p>
            <a:pPr marL="457200" lvl="0" indent="-34313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Trained on 1746 samples of 3000 steps simulation</a:t>
            </a:r>
            <a:endParaRPr sz="1950">
              <a:solidFill>
                <a:srgbClr val="374151"/>
              </a:solidFill>
            </a:endParaRPr>
          </a:p>
          <a:p>
            <a:pPr marL="457200" lvl="0" indent="-34313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Inputs: Descending drive</a:t>
            </a:r>
            <a:endParaRPr sz="1950">
              <a:solidFill>
                <a:srgbClr val="374151"/>
              </a:solidFill>
            </a:endParaRPr>
          </a:p>
          <a:p>
            <a:pPr marL="457200" lvl="0" indent="-34313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▪"/>
            </a:pPr>
            <a:r>
              <a:rPr lang="fr-FR" sz="1950">
                <a:solidFill>
                  <a:srgbClr val="374151"/>
                </a:solidFill>
              </a:rPr>
              <a:t>Output: position in fly body frame</a:t>
            </a:r>
            <a:endParaRPr sz="1950">
              <a:solidFill>
                <a:srgbClr val="374151"/>
              </a:solidFill>
            </a:endParaRPr>
          </a:p>
          <a:p>
            <a:pPr marL="457200" lvl="0" indent="-34313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▪"/>
            </a:pPr>
            <a:r>
              <a:rPr lang="fr-FR" sz="1950">
                <a:solidFill>
                  <a:srgbClr val="374151"/>
                </a:solidFill>
              </a:rPr>
              <a:t>One separate network for X and Y position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950">
                <a:solidFill>
                  <a:srgbClr val="374151"/>
                </a:solidFill>
              </a:rPr>
              <a:t>	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3076"/>
              <a:buNone/>
            </a:pPr>
            <a:endParaRPr sz="1950">
              <a:solidFill>
                <a:srgbClr val="374151"/>
              </a:solidFill>
            </a:endParaRPr>
          </a:p>
        </p:txBody>
      </p:sp>
      <p:sp>
        <p:nvSpPr>
          <p:cNvPr id="370" name="Google Shape;370;g2ae6ee53957_1_0"/>
          <p:cNvSpPr/>
          <p:nvPr/>
        </p:nvSpPr>
        <p:spPr>
          <a:xfrm>
            <a:off x="1588950" y="3902075"/>
            <a:ext cx="5966100" cy="9420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/>
              <a:t>The network fails to cover maximas and minimas correctly but manages to get approximation on the difference in position after 3000 steps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"/>
          <p:cNvSpPr txBox="1">
            <a:spLocks noGrp="1"/>
          </p:cNvSpPr>
          <p:nvPr>
            <p:ph type="body" idx="1"/>
          </p:nvPr>
        </p:nvSpPr>
        <p:spPr>
          <a:xfrm>
            <a:off x="1567275" y="1139700"/>
            <a:ext cx="5253000" cy="3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 lnSpcReduction="10000"/>
          </a:bodyPr>
          <a:lstStyle/>
          <a:p>
            <a:pPr marL="457200" lvl="0" indent="-3759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20"/>
              <a:buAutoNum type="arabicPeriod"/>
            </a:pPr>
            <a:r>
              <a:rPr lang="fr-FR" sz="2500"/>
              <a:t>Introduction</a:t>
            </a:r>
            <a:endParaRPr sz="2500"/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fr-FR" sz="2500"/>
              <a:t>State-of-the-art</a:t>
            </a:r>
            <a:endParaRPr sz="2500"/>
          </a:p>
          <a:p>
            <a:pPr marL="457200" lvl="0" indent="-3759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20"/>
              <a:buAutoNum type="arabicPeriod"/>
            </a:pPr>
            <a:r>
              <a:rPr lang="fr-FR" sz="2500"/>
              <a:t>Random Walk</a:t>
            </a:r>
            <a:endParaRPr sz="2500"/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fr-FR" sz="2500"/>
              <a:t>Turning behavior</a:t>
            </a:r>
            <a:endParaRPr sz="2500"/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fr-FR" sz="2500"/>
              <a:t>Heading change regression</a:t>
            </a:r>
            <a:endParaRPr sz="2500"/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fr-FR" sz="2500"/>
              <a:t>Follow a heading: PID controller</a:t>
            </a:r>
            <a:endParaRPr sz="2500"/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fr-FR" sz="2500"/>
              <a:t>Reinforcement learning</a:t>
            </a:r>
            <a:endParaRPr sz="2500"/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fr-FR" sz="2500"/>
              <a:t>Final simulation</a:t>
            </a:r>
            <a:endParaRPr sz="2500"/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fr-FR" sz="2500"/>
              <a:t>Critics</a:t>
            </a:r>
            <a:endParaRPr sz="2500"/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fr-FR" sz="2500"/>
              <a:t>Next steps</a:t>
            </a:r>
            <a:endParaRPr sz="2500"/>
          </a:p>
        </p:txBody>
      </p:sp>
      <p:sp>
        <p:nvSpPr>
          <p:cNvPr id="134" name="Google Shape;134;p5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2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Contents</a:t>
            </a:r>
            <a:endParaRPr/>
          </a:p>
        </p:txBody>
      </p:sp>
      <p:sp>
        <p:nvSpPr>
          <p:cNvPr id="135" name="Google Shape;135;p5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2</a:t>
            </a:fld>
            <a:endParaRPr/>
          </a:p>
        </p:txBody>
      </p:sp>
      <p:sp>
        <p:nvSpPr>
          <p:cNvPr id="136" name="Google Shape;136;p5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137" name="Google Shape;137;p5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ae6ee53957_1_23"/>
          <p:cNvSpPr txBox="1">
            <a:spLocks noGrp="1"/>
          </p:cNvSpPr>
          <p:nvPr>
            <p:ph type="body" idx="1"/>
          </p:nvPr>
        </p:nvSpPr>
        <p:spPr>
          <a:xfrm>
            <a:off x="1567275" y="1867200"/>
            <a:ext cx="4363800" cy="22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</p:txBody>
      </p:sp>
      <p:sp>
        <p:nvSpPr>
          <p:cNvPr id="376" name="Google Shape;376;g2ae6ee53957_1_23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262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Final simulation</a:t>
            </a:r>
            <a:endParaRPr/>
          </a:p>
        </p:txBody>
      </p:sp>
      <p:sp>
        <p:nvSpPr>
          <p:cNvPr id="377" name="Google Shape;377;g2ae6ee53957_1_23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20</a:t>
            </a:fld>
            <a:endParaRPr/>
          </a:p>
        </p:txBody>
      </p:sp>
      <p:sp>
        <p:nvSpPr>
          <p:cNvPr id="378" name="Google Shape;378;g2ae6ee53957_1_23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379" name="Google Shape;379;g2ae6ee53957_1_23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380" name="Google Shape;380;g2ae6ee53957_1_23"/>
          <p:cNvSpPr txBox="1"/>
          <p:nvPr/>
        </p:nvSpPr>
        <p:spPr>
          <a:xfrm>
            <a:off x="995200" y="1031525"/>
            <a:ext cx="30096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pic>
        <p:nvPicPr>
          <p:cNvPr id="381" name="Google Shape;381;g2ae6ee53957_1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472" y="889250"/>
            <a:ext cx="6249125" cy="3869199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g2ae6ee53957_1_23"/>
          <p:cNvSpPr/>
          <p:nvPr/>
        </p:nvSpPr>
        <p:spPr>
          <a:xfrm>
            <a:off x="4995525" y="3685650"/>
            <a:ext cx="1327500" cy="10728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g2ae6ee53957_1_23"/>
          <p:cNvSpPr/>
          <p:nvPr/>
        </p:nvSpPr>
        <p:spPr>
          <a:xfrm>
            <a:off x="1702725" y="3685650"/>
            <a:ext cx="1327500" cy="10728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ae6ee53957_1_40"/>
          <p:cNvSpPr txBox="1">
            <a:spLocks noGrp="1"/>
          </p:cNvSpPr>
          <p:nvPr>
            <p:ph type="body" idx="1"/>
          </p:nvPr>
        </p:nvSpPr>
        <p:spPr>
          <a:xfrm>
            <a:off x="1567275" y="1867200"/>
            <a:ext cx="4363800" cy="22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</p:txBody>
      </p:sp>
      <p:sp>
        <p:nvSpPr>
          <p:cNvPr id="389" name="Google Shape;389;g2ae6ee53957_1_40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262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Final simulation</a:t>
            </a:r>
            <a:endParaRPr/>
          </a:p>
        </p:txBody>
      </p:sp>
      <p:sp>
        <p:nvSpPr>
          <p:cNvPr id="390" name="Google Shape;390;g2ae6ee53957_1_40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21</a:t>
            </a:fld>
            <a:endParaRPr/>
          </a:p>
        </p:txBody>
      </p:sp>
      <p:sp>
        <p:nvSpPr>
          <p:cNvPr id="391" name="Google Shape;391;g2ae6ee53957_1_40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392" name="Google Shape;392;g2ae6ee53957_1_40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393" name="Google Shape;393;g2ae6ee53957_1_40"/>
          <p:cNvSpPr txBox="1"/>
          <p:nvPr/>
        </p:nvSpPr>
        <p:spPr>
          <a:xfrm>
            <a:off x="995200" y="1031525"/>
            <a:ext cx="30096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pic>
        <p:nvPicPr>
          <p:cNvPr id="2" name="Video9_final_simulation1(1)">
            <a:hlinkClick r:id="" action="ppaction://media"/>
            <a:extLst>
              <a:ext uri="{FF2B5EF4-FFF2-40B4-BE49-F238E27FC236}">
                <a16:creationId xmlns:a16="http://schemas.microsoft.com/office/drawing/2014/main" id="{F2ECB2FF-6AD1-1E00-DB50-376DF2FBA7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33600" y="742950"/>
            <a:ext cx="4876800" cy="365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ae6ee53957_1_54"/>
          <p:cNvSpPr txBox="1">
            <a:spLocks noGrp="1"/>
          </p:cNvSpPr>
          <p:nvPr>
            <p:ph type="body" idx="1"/>
          </p:nvPr>
        </p:nvSpPr>
        <p:spPr>
          <a:xfrm>
            <a:off x="1567275" y="1867200"/>
            <a:ext cx="4363800" cy="22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</p:txBody>
      </p:sp>
      <p:sp>
        <p:nvSpPr>
          <p:cNvPr id="400" name="Google Shape;400;g2ae6ee53957_1_54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262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Final simulation</a:t>
            </a:r>
            <a:endParaRPr/>
          </a:p>
        </p:txBody>
      </p:sp>
      <p:sp>
        <p:nvSpPr>
          <p:cNvPr id="401" name="Google Shape;401;g2ae6ee53957_1_54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22</a:t>
            </a:fld>
            <a:endParaRPr/>
          </a:p>
        </p:txBody>
      </p:sp>
      <p:sp>
        <p:nvSpPr>
          <p:cNvPr id="402" name="Google Shape;402;g2ae6ee53957_1_54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403" name="Google Shape;403;g2ae6ee53957_1_54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404" name="Google Shape;404;g2ae6ee53957_1_54"/>
          <p:cNvSpPr txBox="1">
            <a:spLocks noGrp="1"/>
          </p:cNvSpPr>
          <p:nvPr>
            <p:ph type="body" idx="1"/>
          </p:nvPr>
        </p:nvSpPr>
        <p:spPr>
          <a:xfrm>
            <a:off x="4908150" y="1396325"/>
            <a:ext cx="3723000" cy="29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950">
                <a:solidFill>
                  <a:srgbClr val="374151"/>
                </a:solidFill>
              </a:rPr>
              <a:t>	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1950">
              <a:solidFill>
                <a:srgbClr val="374151"/>
              </a:solidFill>
            </a:endParaRPr>
          </a:p>
        </p:txBody>
      </p:sp>
      <p:pic>
        <p:nvPicPr>
          <p:cNvPr id="405" name="Google Shape;405;g2ae6ee53957_1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9697" y="935963"/>
            <a:ext cx="3542313" cy="374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g2ae6ee53957_1_54"/>
          <p:cNvPicPr preferRelativeResize="0"/>
          <p:nvPr/>
        </p:nvPicPr>
        <p:blipFill rotWithShape="1">
          <a:blip r:embed="rId4">
            <a:alphaModFix/>
          </a:blip>
          <a:srcRect l="8334" r="2052"/>
          <a:stretch/>
        </p:blipFill>
        <p:spPr>
          <a:xfrm>
            <a:off x="4839725" y="1024300"/>
            <a:ext cx="3542300" cy="194245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g2ae6ee53957_1_54"/>
          <p:cNvSpPr txBox="1">
            <a:spLocks noGrp="1"/>
          </p:cNvSpPr>
          <p:nvPr>
            <p:ph type="body" idx="1"/>
          </p:nvPr>
        </p:nvSpPr>
        <p:spPr>
          <a:xfrm>
            <a:off x="4796375" y="3076175"/>
            <a:ext cx="4262400" cy="16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 fontScale="77500" lnSpcReduction="20000"/>
          </a:bodyPr>
          <a:lstStyle/>
          <a:p>
            <a:pPr marL="457200" lvl="0" indent="-32456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X and Y estimations seems to fit</a:t>
            </a:r>
            <a:endParaRPr sz="1950">
              <a:solidFill>
                <a:srgbClr val="374151"/>
              </a:solidFill>
            </a:endParaRPr>
          </a:p>
          <a:p>
            <a:pPr marL="457200" lvl="0" indent="-32456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Drift is reasonable</a:t>
            </a:r>
            <a:endParaRPr sz="1950">
              <a:solidFill>
                <a:srgbClr val="374151"/>
              </a:solidFill>
            </a:endParaRPr>
          </a:p>
          <a:p>
            <a:pPr marL="457200" lvl="0" indent="-32456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▪"/>
            </a:pPr>
            <a:r>
              <a:rPr lang="fr-FR" sz="1950">
                <a:solidFill>
                  <a:srgbClr val="374151"/>
                </a:solidFill>
              </a:rPr>
              <a:t>A lot of noise on Y coordinates</a:t>
            </a:r>
            <a:endParaRPr sz="1950">
              <a:solidFill>
                <a:srgbClr val="374151"/>
              </a:solidFill>
            </a:endParaRPr>
          </a:p>
          <a:p>
            <a:pPr marL="457200" lvl="0" indent="-32456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▪"/>
            </a:pPr>
            <a:r>
              <a:rPr lang="fr-FR" sz="1950">
                <a:solidFill>
                  <a:srgbClr val="374151"/>
                </a:solidFill>
              </a:rPr>
              <a:t>Combined estimation are still erratic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950">
                <a:solidFill>
                  <a:srgbClr val="374151"/>
                </a:solidFill>
              </a:rPr>
              <a:t>	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3076"/>
              <a:buNone/>
            </a:pPr>
            <a:endParaRPr sz="1950">
              <a:solidFill>
                <a:srgbClr val="37415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ae6ee53957_1_71"/>
          <p:cNvSpPr txBox="1">
            <a:spLocks noGrp="1"/>
          </p:cNvSpPr>
          <p:nvPr>
            <p:ph type="body" idx="1"/>
          </p:nvPr>
        </p:nvSpPr>
        <p:spPr>
          <a:xfrm>
            <a:off x="1567275" y="1867200"/>
            <a:ext cx="4363800" cy="22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/>
          </a:p>
        </p:txBody>
      </p:sp>
      <p:sp>
        <p:nvSpPr>
          <p:cNvPr id="413" name="Google Shape;413;g2ae6ee53957_1_71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262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Final simulation</a:t>
            </a:r>
            <a:endParaRPr/>
          </a:p>
        </p:txBody>
      </p:sp>
      <p:sp>
        <p:nvSpPr>
          <p:cNvPr id="414" name="Google Shape;414;g2ae6ee53957_1_71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23</a:t>
            </a:fld>
            <a:endParaRPr/>
          </a:p>
        </p:txBody>
      </p:sp>
      <p:sp>
        <p:nvSpPr>
          <p:cNvPr id="415" name="Google Shape;415;g2ae6ee53957_1_71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416" name="Google Shape;416;g2ae6ee53957_1_71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417" name="Google Shape;417;g2ae6ee53957_1_71"/>
          <p:cNvSpPr txBox="1">
            <a:spLocks noGrp="1"/>
          </p:cNvSpPr>
          <p:nvPr>
            <p:ph type="body" idx="1"/>
          </p:nvPr>
        </p:nvSpPr>
        <p:spPr>
          <a:xfrm>
            <a:off x="4908150" y="1396325"/>
            <a:ext cx="3723000" cy="29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950">
                <a:solidFill>
                  <a:srgbClr val="374151"/>
                </a:solidFill>
              </a:rPr>
              <a:t>	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1950">
              <a:solidFill>
                <a:srgbClr val="374151"/>
              </a:solidFill>
            </a:endParaRPr>
          </a:p>
        </p:txBody>
      </p:sp>
      <p:sp>
        <p:nvSpPr>
          <p:cNvPr id="418" name="Google Shape;418;g2ae6ee53957_1_71"/>
          <p:cNvSpPr txBox="1">
            <a:spLocks noGrp="1"/>
          </p:cNvSpPr>
          <p:nvPr>
            <p:ph type="body" idx="1"/>
          </p:nvPr>
        </p:nvSpPr>
        <p:spPr>
          <a:xfrm>
            <a:off x="5416475" y="1120650"/>
            <a:ext cx="3476700" cy="28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 fontScale="92500" lnSpcReduction="20000"/>
          </a:bodyPr>
          <a:lstStyle/>
          <a:p>
            <a:pPr marL="457200" lvl="0" indent="-34313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Our model is restricted for high differential drive over a long period of time </a:t>
            </a:r>
            <a:endParaRPr sz="1950">
              <a:solidFill>
                <a:srgbClr val="374151"/>
              </a:solidFill>
            </a:endParaRPr>
          </a:p>
          <a:p>
            <a:pPr marL="457200" lvl="0" indent="-34313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Arial"/>
              <a:buChar char="▪"/>
            </a:pPr>
            <a:r>
              <a:rPr lang="fr-FR" sz="1950">
                <a:solidFill>
                  <a:srgbClr val="374151"/>
                </a:solidFill>
              </a:rPr>
              <a:t>We used the estimation at first before realising we could not use it to estimate a full turn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950">
                <a:solidFill>
                  <a:srgbClr val="374151"/>
                </a:solidFill>
              </a:rPr>
              <a:t>	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83076"/>
              <a:buNone/>
            </a:pPr>
            <a:endParaRPr sz="1950">
              <a:solidFill>
                <a:srgbClr val="374151"/>
              </a:solidFill>
            </a:endParaRPr>
          </a:p>
        </p:txBody>
      </p:sp>
      <p:pic>
        <p:nvPicPr>
          <p:cNvPr id="419" name="Google Shape;419;g2ae6ee53957_1_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399" y="777875"/>
            <a:ext cx="4984825" cy="3852551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g2ae6ee53957_1_71"/>
          <p:cNvSpPr/>
          <p:nvPr/>
        </p:nvSpPr>
        <p:spPr>
          <a:xfrm>
            <a:off x="6080388" y="3114675"/>
            <a:ext cx="2380800" cy="14313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/>
              <a:t>The linear regression model was not able to predict heading change that important over such a short period of 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948d046693_0_355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478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Critics</a:t>
            </a:r>
            <a:endParaRPr/>
          </a:p>
        </p:txBody>
      </p:sp>
      <p:sp>
        <p:nvSpPr>
          <p:cNvPr id="426" name="Google Shape;426;g2948d046693_0_355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24</a:t>
            </a:fld>
            <a:endParaRPr/>
          </a:p>
        </p:txBody>
      </p:sp>
      <p:sp>
        <p:nvSpPr>
          <p:cNvPr id="427" name="Google Shape;427;g2948d046693_0_355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428" name="Google Shape;428;g2948d046693_0_355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429" name="Google Shape;429;g2948d046693_0_355"/>
          <p:cNvSpPr txBox="1">
            <a:spLocks noGrp="1"/>
          </p:cNvSpPr>
          <p:nvPr>
            <p:ph type="body" idx="1"/>
          </p:nvPr>
        </p:nvSpPr>
        <p:spPr>
          <a:xfrm>
            <a:off x="708425" y="777875"/>
            <a:ext cx="7797000" cy="4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We still have a </a:t>
            </a:r>
            <a:r>
              <a:rPr lang="fr-FR" sz="1950" b="1">
                <a:solidFill>
                  <a:srgbClr val="374151"/>
                </a:solidFill>
              </a:rPr>
              <a:t>non natural</a:t>
            </a:r>
            <a:r>
              <a:rPr lang="fr-FR" sz="1950">
                <a:solidFill>
                  <a:srgbClr val="374151"/>
                </a:solidFill>
              </a:rPr>
              <a:t>, </a:t>
            </a:r>
            <a:r>
              <a:rPr lang="fr-FR" sz="1950" b="1">
                <a:solidFill>
                  <a:srgbClr val="374151"/>
                </a:solidFill>
              </a:rPr>
              <a:t>jerky </a:t>
            </a:r>
            <a:r>
              <a:rPr lang="fr-FR" sz="1950">
                <a:solidFill>
                  <a:srgbClr val="374151"/>
                </a:solidFill>
              </a:rPr>
              <a:t>turning behavior </a:t>
            </a:r>
            <a:r>
              <a:rPr lang="fr-FR" sz="2450" b="1">
                <a:solidFill>
                  <a:schemeClr val="accent1"/>
                </a:solidFill>
              </a:rPr>
              <a:t>→ </a:t>
            </a:r>
            <a:r>
              <a:rPr lang="fr-FR" sz="1950">
                <a:solidFill>
                  <a:srgbClr val="374151"/>
                </a:solidFill>
              </a:rPr>
              <a:t>model limitations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We did not try to </a:t>
            </a:r>
            <a:r>
              <a:rPr lang="fr-FR" sz="1950" b="1">
                <a:solidFill>
                  <a:srgbClr val="374151"/>
                </a:solidFill>
              </a:rPr>
              <a:t>apply </a:t>
            </a:r>
            <a:r>
              <a:rPr lang="fr-FR" sz="1950">
                <a:solidFill>
                  <a:srgbClr val="374151"/>
                </a:solidFill>
              </a:rPr>
              <a:t>our regression model </a:t>
            </a:r>
            <a:r>
              <a:rPr lang="fr-FR" sz="1950" b="1">
                <a:solidFill>
                  <a:srgbClr val="374151"/>
                </a:solidFill>
              </a:rPr>
              <a:t>to smoother trajectories</a:t>
            </a:r>
            <a:endParaRPr sz="1950" b="1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Incapacity of using the linear regression on the final simulation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The trained models did not apply well to the controller as it was </a:t>
            </a:r>
            <a:r>
              <a:rPr lang="fr-FR" sz="1950" b="1">
                <a:solidFill>
                  <a:srgbClr val="374151"/>
                </a:solidFill>
              </a:rPr>
              <a:t>not trained</a:t>
            </a:r>
            <a:r>
              <a:rPr lang="fr-FR" sz="1950">
                <a:solidFill>
                  <a:srgbClr val="374151"/>
                </a:solidFill>
              </a:rPr>
              <a:t> for it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1950">
              <a:solidFill>
                <a:srgbClr val="37415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948d046693_0_322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478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Next steps</a:t>
            </a:r>
            <a:endParaRPr/>
          </a:p>
        </p:txBody>
      </p:sp>
      <p:sp>
        <p:nvSpPr>
          <p:cNvPr id="435" name="Google Shape;435;g2948d046693_0_322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25</a:t>
            </a:fld>
            <a:endParaRPr/>
          </a:p>
        </p:txBody>
      </p:sp>
      <p:sp>
        <p:nvSpPr>
          <p:cNvPr id="436" name="Google Shape;436;g2948d046693_0_322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437" name="Google Shape;437;g2948d046693_0_322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438" name="Google Shape;438;g2948d046693_0_322"/>
          <p:cNvSpPr txBox="1">
            <a:spLocks noGrp="1"/>
          </p:cNvSpPr>
          <p:nvPr>
            <p:ph type="body" idx="1"/>
          </p:nvPr>
        </p:nvSpPr>
        <p:spPr>
          <a:xfrm>
            <a:off x="708425" y="777875"/>
            <a:ext cx="7797000" cy="4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>
                <a:solidFill>
                  <a:srgbClr val="374151"/>
                </a:solidFill>
              </a:rPr>
              <a:t>Random walk with smoother transition</a:t>
            </a:r>
            <a:r>
              <a:rPr lang="fr-FR" sz="1950">
                <a:solidFill>
                  <a:srgbClr val="374151"/>
                </a:solidFill>
              </a:rPr>
              <a:t> between descending drive combinations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More </a:t>
            </a:r>
            <a:r>
              <a:rPr lang="fr-FR" sz="1950" b="1">
                <a:solidFill>
                  <a:srgbClr val="374151"/>
                </a:solidFill>
              </a:rPr>
              <a:t>robust </a:t>
            </a:r>
            <a:r>
              <a:rPr lang="fr-FR" sz="1950">
                <a:solidFill>
                  <a:srgbClr val="374151"/>
                </a:solidFill>
              </a:rPr>
              <a:t>trajectory controller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Arbitrary return distance </a:t>
            </a:r>
            <a:r>
              <a:rPr lang="fr-FR" sz="2450" b="1">
                <a:solidFill>
                  <a:schemeClr val="accent1"/>
                </a:solidFill>
              </a:rPr>
              <a:t>→ </a:t>
            </a:r>
            <a:r>
              <a:rPr lang="fr-FR" sz="1950" b="1">
                <a:solidFill>
                  <a:srgbClr val="374151"/>
                </a:solidFill>
              </a:rPr>
              <a:t>concrete targets</a:t>
            </a:r>
            <a:r>
              <a:rPr lang="fr-FR" sz="1950">
                <a:solidFill>
                  <a:srgbClr val="374151"/>
                </a:solidFill>
              </a:rPr>
              <a:t> (food …)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Use the position to predict the descending drive</a:t>
            </a:r>
            <a:endParaRPr sz="1950">
              <a:solidFill>
                <a:srgbClr val="37415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r>
              <a:rPr lang="fr-FR" sz="1950">
                <a:solidFill>
                  <a:srgbClr val="374151"/>
                </a:solidFill>
              </a:rPr>
              <a:t>And the ambitious ultimate step …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Create a </a:t>
            </a:r>
            <a:r>
              <a:rPr lang="fr-FR" sz="1950" b="1">
                <a:solidFill>
                  <a:srgbClr val="374151"/>
                </a:solidFill>
              </a:rPr>
              <a:t>biologically relevant Neural network </a:t>
            </a:r>
            <a:r>
              <a:rPr lang="fr-FR" sz="1950">
                <a:solidFill>
                  <a:srgbClr val="374151"/>
                </a:solidFill>
              </a:rPr>
              <a:t>for this task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>
              <a:solidFill>
                <a:srgbClr val="37415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add8b4f1d9_0_296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478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Original Gannt chart</a:t>
            </a:r>
            <a:endParaRPr/>
          </a:p>
        </p:txBody>
      </p:sp>
      <p:sp>
        <p:nvSpPr>
          <p:cNvPr id="444" name="Google Shape;444;g2add8b4f1d9_0_296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26</a:t>
            </a:fld>
            <a:endParaRPr/>
          </a:p>
        </p:txBody>
      </p:sp>
      <p:sp>
        <p:nvSpPr>
          <p:cNvPr id="445" name="Google Shape;445;g2add8b4f1d9_0_296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446" name="Google Shape;446;g2add8b4f1d9_0_296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447" name="Google Shape;447;g2add8b4f1d9_0_296"/>
          <p:cNvSpPr txBox="1">
            <a:spLocks noGrp="1"/>
          </p:cNvSpPr>
          <p:nvPr>
            <p:ph type="body" idx="1"/>
          </p:nvPr>
        </p:nvSpPr>
        <p:spPr>
          <a:xfrm>
            <a:off x="708425" y="777875"/>
            <a:ext cx="7797000" cy="4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>
              <a:solidFill>
                <a:srgbClr val="374151"/>
              </a:solidFill>
            </a:endParaRPr>
          </a:p>
        </p:txBody>
      </p:sp>
      <p:pic>
        <p:nvPicPr>
          <p:cNvPr id="448" name="Google Shape;448;g2add8b4f1d9_0_2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1425" y="823913"/>
            <a:ext cx="6762449" cy="406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g2add8b4f1d9_0_2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5145" y="932099"/>
            <a:ext cx="1269320" cy="1452273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g2add8b4f1d9_0_296"/>
          <p:cNvSpPr txBox="1"/>
          <p:nvPr/>
        </p:nvSpPr>
        <p:spPr>
          <a:xfrm>
            <a:off x="-2440400" y="684800"/>
            <a:ext cx="1269900" cy="9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pic>
        <p:nvPicPr>
          <p:cNvPr id="451" name="Google Shape;451;g2add8b4f1d9_0_2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73600" y="3856325"/>
            <a:ext cx="1086726" cy="1086724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g2add8b4f1d9_0_296"/>
          <p:cNvSpPr txBox="1"/>
          <p:nvPr/>
        </p:nvSpPr>
        <p:spPr>
          <a:xfrm>
            <a:off x="7544800" y="815525"/>
            <a:ext cx="772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</a:rPr>
              <a:t>days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add8b4f1d9_0_305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478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Original Gannt chart</a:t>
            </a:r>
            <a:endParaRPr/>
          </a:p>
        </p:txBody>
      </p:sp>
      <p:sp>
        <p:nvSpPr>
          <p:cNvPr id="458" name="Google Shape;458;g2add8b4f1d9_0_305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27</a:t>
            </a:fld>
            <a:endParaRPr/>
          </a:p>
        </p:txBody>
      </p:sp>
      <p:sp>
        <p:nvSpPr>
          <p:cNvPr id="459" name="Google Shape;459;g2add8b4f1d9_0_305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460" name="Google Shape;460;g2add8b4f1d9_0_305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pic>
        <p:nvPicPr>
          <p:cNvPr id="461" name="Google Shape;461;g2add8b4f1d9_0_3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075" y="907875"/>
            <a:ext cx="6760801" cy="27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g2add8b4f1d9_0_305"/>
          <p:cNvSpPr/>
          <p:nvPr/>
        </p:nvSpPr>
        <p:spPr>
          <a:xfrm>
            <a:off x="2054400" y="3957175"/>
            <a:ext cx="5696400" cy="10233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g2add8b4f1d9_0_305"/>
          <p:cNvSpPr txBox="1"/>
          <p:nvPr/>
        </p:nvSpPr>
        <p:spPr>
          <a:xfrm>
            <a:off x="2047150" y="4064625"/>
            <a:ext cx="5579100" cy="7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/>
              <a:t>Spent a lot of time designing predictive models based on linear regressions</a:t>
            </a:r>
            <a:endParaRPr sz="1950"/>
          </a:p>
        </p:txBody>
      </p:sp>
      <p:sp>
        <p:nvSpPr>
          <p:cNvPr id="464" name="Google Shape;464;g2add8b4f1d9_0_305"/>
          <p:cNvSpPr txBox="1"/>
          <p:nvPr/>
        </p:nvSpPr>
        <p:spPr>
          <a:xfrm>
            <a:off x="7544800" y="967925"/>
            <a:ext cx="7725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</a:rPr>
              <a:t>days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465" name="Google Shape;465;g2add8b4f1d9_0_3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3725" y="497550"/>
            <a:ext cx="1086726" cy="108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add8b4f1d9_0_317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478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Original Gannt chart</a:t>
            </a:r>
            <a:endParaRPr/>
          </a:p>
        </p:txBody>
      </p:sp>
      <p:sp>
        <p:nvSpPr>
          <p:cNvPr id="471" name="Google Shape;471;g2add8b4f1d9_0_317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28</a:t>
            </a:fld>
            <a:endParaRPr/>
          </a:p>
        </p:txBody>
      </p:sp>
      <p:sp>
        <p:nvSpPr>
          <p:cNvPr id="472" name="Google Shape;472;g2add8b4f1d9_0_317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473" name="Google Shape;473;g2add8b4f1d9_0_317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474" name="Google Shape;474;g2add8b4f1d9_0_317"/>
          <p:cNvSpPr txBox="1">
            <a:spLocks noGrp="1"/>
          </p:cNvSpPr>
          <p:nvPr>
            <p:ph type="body" idx="1"/>
          </p:nvPr>
        </p:nvSpPr>
        <p:spPr>
          <a:xfrm>
            <a:off x="708425" y="777875"/>
            <a:ext cx="7797000" cy="4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>
              <a:solidFill>
                <a:srgbClr val="374151"/>
              </a:solidFill>
            </a:endParaRPr>
          </a:p>
        </p:txBody>
      </p:sp>
      <p:pic>
        <p:nvPicPr>
          <p:cNvPr id="475" name="Google Shape;475;g2add8b4f1d9_0_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2388" y="1333038"/>
            <a:ext cx="6694590" cy="3105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g2add8b4f1d9_0_3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8550" y="-3000"/>
            <a:ext cx="2661525" cy="26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add8b4f1d9_0_329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478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Original Gannt chart</a:t>
            </a:r>
            <a:endParaRPr/>
          </a:p>
        </p:txBody>
      </p:sp>
      <p:sp>
        <p:nvSpPr>
          <p:cNvPr id="482" name="Google Shape;482;g2add8b4f1d9_0_329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29</a:t>
            </a:fld>
            <a:endParaRPr/>
          </a:p>
        </p:txBody>
      </p:sp>
      <p:sp>
        <p:nvSpPr>
          <p:cNvPr id="483" name="Google Shape;483;g2add8b4f1d9_0_329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484" name="Google Shape;484;g2add8b4f1d9_0_329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485" name="Google Shape;485;g2add8b4f1d9_0_329"/>
          <p:cNvSpPr txBox="1">
            <a:spLocks noGrp="1"/>
          </p:cNvSpPr>
          <p:nvPr>
            <p:ph type="body" idx="1"/>
          </p:nvPr>
        </p:nvSpPr>
        <p:spPr>
          <a:xfrm>
            <a:off x="708425" y="777875"/>
            <a:ext cx="7797000" cy="4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>
              <a:solidFill>
                <a:srgbClr val="374151"/>
              </a:solidFill>
            </a:endParaRPr>
          </a:p>
        </p:txBody>
      </p:sp>
      <p:sp>
        <p:nvSpPr>
          <p:cNvPr id="486" name="Google Shape;486;g2add8b4f1d9_0_329"/>
          <p:cNvSpPr txBox="1">
            <a:spLocks noGrp="1"/>
          </p:cNvSpPr>
          <p:nvPr>
            <p:ph type="body" idx="1"/>
          </p:nvPr>
        </p:nvSpPr>
        <p:spPr>
          <a:xfrm>
            <a:off x="708425" y="777875"/>
            <a:ext cx="7797000" cy="25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We spent time comparing </a:t>
            </a:r>
            <a:r>
              <a:rPr lang="fr-FR" sz="1950" b="1">
                <a:solidFill>
                  <a:srgbClr val="374151"/>
                </a:solidFill>
              </a:rPr>
              <a:t>“orientation”</a:t>
            </a:r>
            <a:r>
              <a:rPr lang="fr-FR" sz="1950">
                <a:solidFill>
                  <a:srgbClr val="374151"/>
                </a:solidFill>
              </a:rPr>
              <a:t> and </a:t>
            </a:r>
            <a:r>
              <a:rPr lang="fr-FR" sz="1950" b="1">
                <a:solidFill>
                  <a:srgbClr val="374151"/>
                </a:solidFill>
              </a:rPr>
              <a:t>“velocity”</a:t>
            </a:r>
            <a:r>
              <a:rPr lang="fr-FR" sz="1950">
                <a:solidFill>
                  <a:srgbClr val="374151"/>
                </a:solidFill>
              </a:rPr>
              <a:t> vectors extracted from the simulation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highlight>
                  <a:srgbClr val="FFFFFF"/>
                </a:highlight>
              </a:rPr>
              <a:t>Trying to implement a efficient</a:t>
            </a:r>
            <a:r>
              <a:rPr lang="fr-FR" sz="1950" b="1">
                <a:highlight>
                  <a:srgbClr val="FFFFFF"/>
                </a:highlight>
              </a:rPr>
              <a:t> turning behavior</a:t>
            </a:r>
            <a:r>
              <a:rPr lang="fr-FR" sz="1950">
                <a:highlight>
                  <a:srgbClr val="FFFFFF"/>
                </a:highlight>
              </a:rPr>
              <a:t> was quite a time consuming challenge in our project</a:t>
            </a:r>
            <a:endParaRPr sz="1950">
              <a:solidFill>
                <a:schemeClr val="accent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>
                <a:highlight>
                  <a:srgbClr val="FFFFFF"/>
                </a:highlight>
              </a:rPr>
              <a:t>Duplicated efforts</a:t>
            </a:r>
            <a:r>
              <a:rPr lang="fr-FR" sz="1950">
                <a:highlight>
                  <a:srgbClr val="FFFFFF"/>
                </a:highlight>
              </a:rPr>
              <a:t> for the design of predictive model pipeline</a:t>
            </a:r>
            <a:endParaRPr sz="195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948d046693_0_0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68712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Introduction</a:t>
            </a:r>
            <a:endParaRPr/>
          </a:p>
        </p:txBody>
      </p:sp>
      <p:sp>
        <p:nvSpPr>
          <p:cNvPr id="143" name="Google Shape;143;g2948d046693_0_0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3</a:t>
            </a:fld>
            <a:endParaRPr/>
          </a:p>
        </p:txBody>
      </p:sp>
      <p:sp>
        <p:nvSpPr>
          <p:cNvPr id="144" name="Google Shape;144;g2948d046693_0_0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145" name="Google Shape;145;g2948d046693_0_0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146" name="Google Shape;146;g2948d046693_0_0"/>
          <p:cNvSpPr txBox="1">
            <a:spLocks noGrp="1"/>
          </p:cNvSpPr>
          <p:nvPr>
            <p:ph type="body" idx="1"/>
          </p:nvPr>
        </p:nvSpPr>
        <p:spPr>
          <a:xfrm>
            <a:off x="708425" y="777875"/>
            <a:ext cx="7797000" cy="30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Maintain spatial </a:t>
            </a:r>
            <a:r>
              <a:rPr lang="fr-FR" sz="1950" b="1">
                <a:solidFill>
                  <a:srgbClr val="374151"/>
                </a:solidFill>
              </a:rPr>
              <a:t>awareness</a:t>
            </a:r>
            <a:endParaRPr sz="1950" b="1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>
                <a:solidFill>
                  <a:srgbClr val="374151"/>
                </a:solidFill>
              </a:rPr>
              <a:t>Remember </a:t>
            </a:r>
            <a:r>
              <a:rPr lang="fr-FR" sz="1950">
                <a:solidFill>
                  <a:srgbClr val="374151"/>
                </a:solidFill>
              </a:rPr>
              <a:t>the location of a food site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>
                <a:solidFill>
                  <a:srgbClr val="374151"/>
                </a:solidFill>
              </a:rPr>
              <a:t>Go back </a:t>
            </a:r>
            <a:r>
              <a:rPr lang="fr-FR" sz="1950">
                <a:solidFill>
                  <a:srgbClr val="374151"/>
                </a:solidFill>
              </a:rPr>
              <a:t>to its starting point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0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>
              <a:solidFill>
                <a:srgbClr val="374151"/>
              </a:solidFill>
            </a:endParaRPr>
          </a:p>
        </p:txBody>
      </p:sp>
      <p:grpSp>
        <p:nvGrpSpPr>
          <p:cNvPr id="147" name="Google Shape;147;g2948d046693_0_0"/>
          <p:cNvGrpSpPr/>
          <p:nvPr/>
        </p:nvGrpSpPr>
        <p:grpSpPr>
          <a:xfrm>
            <a:off x="1026650" y="2570175"/>
            <a:ext cx="2716375" cy="2600050"/>
            <a:chOff x="2469050" y="1934175"/>
            <a:chExt cx="2716375" cy="2600050"/>
          </a:xfrm>
        </p:grpSpPr>
        <p:pic>
          <p:nvPicPr>
            <p:cNvPr id="148" name="Google Shape;148;g2948d046693_0_0"/>
            <p:cNvPicPr preferRelativeResize="0"/>
            <p:nvPr/>
          </p:nvPicPr>
          <p:blipFill rotWithShape="1">
            <a:blip r:embed="rId3">
              <a:alphaModFix/>
            </a:blip>
            <a:srcRect l="21169" t="16254" r="21981" b="6009"/>
            <a:stretch/>
          </p:blipFill>
          <p:spPr>
            <a:xfrm>
              <a:off x="2469050" y="1934175"/>
              <a:ext cx="2716375" cy="2600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g2948d046693_0_0"/>
            <p:cNvSpPr/>
            <p:nvPr/>
          </p:nvSpPr>
          <p:spPr>
            <a:xfrm>
              <a:off x="3047525" y="2900825"/>
              <a:ext cx="1219850" cy="642475"/>
            </a:xfrm>
            <a:custGeom>
              <a:avLst/>
              <a:gdLst/>
              <a:ahLst/>
              <a:cxnLst/>
              <a:rect l="l" t="t" r="r" b="b"/>
              <a:pathLst>
                <a:path w="48794" h="25699" extrusionOk="0">
                  <a:moveTo>
                    <a:pt x="0" y="13582"/>
                  </a:moveTo>
                  <a:cubicBezTo>
                    <a:pt x="1761" y="13834"/>
                    <a:pt x="6959" y="13163"/>
                    <a:pt x="10564" y="15091"/>
                  </a:cubicBezTo>
                  <a:cubicBezTo>
                    <a:pt x="14169" y="17019"/>
                    <a:pt x="16265" y="24061"/>
                    <a:pt x="21631" y="25151"/>
                  </a:cubicBezTo>
                  <a:cubicBezTo>
                    <a:pt x="26997" y="26241"/>
                    <a:pt x="38231" y="25822"/>
                    <a:pt x="42758" y="21630"/>
                  </a:cubicBezTo>
                  <a:cubicBezTo>
                    <a:pt x="47285" y="17438"/>
                    <a:pt x="47788" y="3605"/>
                    <a:pt x="48794" y="0"/>
                  </a:cubicBez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0" name="Google Shape;150;g2948d046693_0_0"/>
            <p:cNvCxnSpPr/>
            <p:nvPr/>
          </p:nvCxnSpPr>
          <p:spPr>
            <a:xfrm flipH="1">
              <a:off x="3154650" y="2900825"/>
              <a:ext cx="1005900" cy="26400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151" name="Google Shape;151;g2948d046693_0_0"/>
          <p:cNvSpPr txBox="1"/>
          <p:nvPr/>
        </p:nvSpPr>
        <p:spPr>
          <a:xfrm>
            <a:off x="4815550" y="1927800"/>
            <a:ext cx="3739500" cy="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1 </a:t>
            </a:r>
            <a:r>
              <a:rPr lang="fr-FR" sz="19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Random Walk</a:t>
            </a:r>
            <a:endParaRPr sz="19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fr-FR" sz="10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▶</a:t>
            </a:r>
            <a:r>
              <a:rPr lang="fr-FR" sz="13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Efficient walk</a:t>
            </a:r>
            <a:endParaRPr sz="135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fr-FR" sz="10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▶  </a:t>
            </a:r>
            <a:r>
              <a:rPr lang="fr-FR" sz="1350" b="0" i="0" u="none" strike="noStrike" cap="non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Stop criteria</a:t>
            </a:r>
            <a:endParaRPr sz="13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2948d046693_0_0"/>
          <p:cNvSpPr txBox="1"/>
          <p:nvPr/>
        </p:nvSpPr>
        <p:spPr>
          <a:xfrm>
            <a:off x="4815550" y="2733600"/>
            <a:ext cx="4353000" cy="11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fr-FR" sz="19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Integration of return heading</a:t>
            </a:r>
            <a:endParaRPr sz="19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fr-FR" sz="10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▶</a:t>
            </a:r>
            <a:r>
              <a:rPr lang="fr-FR" sz="13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350" b="0" i="0" u="none" strike="noStrike" cap="non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 Precise return vector</a:t>
            </a:r>
            <a:endParaRPr sz="1350" b="0" i="0" u="none" strike="noStrike" cap="none">
              <a:solidFill>
                <a:srgbClr val="37415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fr-FR" sz="10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fr-FR" sz="13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3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Biologically relevant</a:t>
            </a:r>
            <a:endParaRPr sz="135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fr-FR" sz="10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fr-FR" sz="135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350" b="0" i="0" u="none" strike="noStrike" cap="non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RL friendly</a:t>
            </a:r>
            <a:endParaRPr sz="19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g2948d046693_0_0"/>
          <p:cNvSpPr txBox="1"/>
          <p:nvPr/>
        </p:nvSpPr>
        <p:spPr>
          <a:xfrm>
            <a:off x="4815550" y="3753200"/>
            <a:ext cx="4353000" cy="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fr-FR" sz="19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Heading follow</a:t>
            </a:r>
            <a:endParaRPr sz="19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fr-FR" sz="10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fr-FR" sz="13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350" b="0" i="0" u="none" strike="noStrike" cap="non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Turning challenge</a:t>
            </a:r>
            <a:endParaRPr sz="1350" b="0" i="0" u="none" strike="noStrike" cap="none">
              <a:solidFill>
                <a:srgbClr val="37415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fr-FR" sz="10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fr-FR" sz="135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350" b="0" i="0" u="none" strike="noStrike" cap="non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Smooth follow</a:t>
            </a:r>
            <a:endParaRPr sz="1350" b="0" i="0" u="none" strike="noStrike" cap="none">
              <a:solidFill>
                <a:srgbClr val="37415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fr-FR" sz="10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fr-FR" sz="135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350" b="0" i="0" u="none" strike="noStrike" cap="none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Stop criteria</a:t>
            </a:r>
            <a:endParaRPr sz="13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endParaRPr sz="19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2948d046693_0_0"/>
          <p:cNvSpPr/>
          <p:nvPr/>
        </p:nvSpPr>
        <p:spPr>
          <a:xfrm>
            <a:off x="4816675" y="2011925"/>
            <a:ext cx="319200" cy="306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g2948d046693_0_0"/>
          <p:cNvSpPr/>
          <p:nvPr/>
        </p:nvSpPr>
        <p:spPr>
          <a:xfrm>
            <a:off x="4816675" y="2802900"/>
            <a:ext cx="319200" cy="306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2948d046693_0_0"/>
          <p:cNvSpPr/>
          <p:nvPr/>
        </p:nvSpPr>
        <p:spPr>
          <a:xfrm>
            <a:off x="4816675" y="3825900"/>
            <a:ext cx="319200" cy="306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2948d046693_0_0"/>
          <p:cNvSpPr/>
          <p:nvPr/>
        </p:nvSpPr>
        <p:spPr>
          <a:xfrm>
            <a:off x="4572000" y="1871900"/>
            <a:ext cx="3983100" cy="3109200"/>
          </a:xfrm>
          <a:prstGeom prst="rect">
            <a:avLst/>
          </a:prstGeom>
          <a:solidFill>
            <a:srgbClr val="F4CCCC">
              <a:alpha val="23529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2948d046693_0_0"/>
          <p:cNvSpPr txBox="1"/>
          <p:nvPr/>
        </p:nvSpPr>
        <p:spPr>
          <a:xfrm>
            <a:off x="441300" y="2190000"/>
            <a:ext cx="21855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[Behbahani et al, 2021]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948d046693_0_341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69360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Thanks for your attention</a:t>
            </a:r>
            <a:endParaRPr/>
          </a:p>
        </p:txBody>
      </p:sp>
      <p:sp>
        <p:nvSpPr>
          <p:cNvPr id="492" name="Google Shape;492;g2948d046693_0_341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30</a:t>
            </a:fld>
            <a:endParaRPr/>
          </a:p>
        </p:txBody>
      </p:sp>
      <p:sp>
        <p:nvSpPr>
          <p:cNvPr id="493" name="Google Shape;493;g2948d046693_0_341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494" name="Google Shape;494;g2948d046693_0_341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495" name="Google Shape;495;g2948d046693_0_341"/>
          <p:cNvSpPr txBox="1"/>
          <p:nvPr/>
        </p:nvSpPr>
        <p:spPr>
          <a:xfrm>
            <a:off x="1510300" y="1527300"/>
            <a:ext cx="12330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g2948d046693_0_341"/>
          <p:cNvSpPr txBox="1"/>
          <p:nvPr/>
        </p:nvSpPr>
        <p:spPr>
          <a:xfrm>
            <a:off x="3529557" y="636550"/>
            <a:ext cx="2320200" cy="26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Arial"/>
              <a:buNone/>
            </a:pPr>
            <a:r>
              <a:rPr lang="fr-FR" sz="25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sz="25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7" name="Google Shape;497;g2948d046693_0_341"/>
          <p:cNvPicPr preferRelativeResize="0"/>
          <p:nvPr/>
        </p:nvPicPr>
        <p:blipFill rotWithShape="1">
          <a:blip r:embed="rId3">
            <a:alphaModFix/>
          </a:blip>
          <a:srcRect l="28048" t="13859" r="38866" b="10197"/>
          <a:stretch/>
        </p:blipFill>
        <p:spPr>
          <a:xfrm>
            <a:off x="3942950" y="3252851"/>
            <a:ext cx="1335300" cy="1072800"/>
          </a:xfrm>
          <a:prstGeom prst="flowChartConnector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add8b4f1d9_0_284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478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References</a:t>
            </a:r>
            <a:endParaRPr/>
          </a:p>
        </p:txBody>
      </p:sp>
      <p:sp>
        <p:nvSpPr>
          <p:cNvPr id="503" name="Google Shape;503;g2add8b4f1d9_0_284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31</a:t>
            </a:fld>
            <a:endParaRPr/>
          </a:p>
        </p:txBody>
      </p:sp>
      <p:sp>
        <p:nvSpPr>
          <p:cNvPr id="504" name="Google Shape;504;g2add8b4f1d9_0_284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505" name="Google Shape;505;g2add8b4f1d9_0_284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506" name="Google Shape;506;g2add8b4f1d9_0_284"/>
          <p:cNvSpPr txBox="1">
            <a:spLocks noGrp="1"/>
          </p:cNvSpPr>
          <p:nvPr>
            <p:ph type="body" idx="1"/>
          </p:nvPr>
        </p:nvSpPr>
        <p:spPr>
          <a:xfrm>
            <a:off x="718600" y="935625"/>
            <a:ext cx="7797000" cy="4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[1] Currier and Katherine Nagel. Multisensory control of navigation in the fruit fly. Current opinion in neurobiology, 12 2019.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[2] </a:t>
            </a:r>
            <a:r>
              <a:rPr lang="fr-FR" sz="1950">
                <a:solidFill>
                  <a:srgbClr val="000000"/>
                </a:solidFill>
                <a:highlight>
                  <a:srgbClr val="FFFFFF"/>
                </a:highlight>
              </a:rPr>
              <a:t>John C. Tuthill and Eiman Azim. Proprioception. Current Biology Magazine, 04 2018.</a:t>
            </a:r>
            <a:endParaRPr sz="19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000000"/>
                </a:solidFill>
                <a:highlight>
                  <a:srgbClr val="FFFFFF"/>
                </a:highlight>
              </a:rPr>
              <a:t>[3] Johannes D. Seelig and Vivek Jayaraman. Neural dynamics for landmark orientation and angular</a:t>
            </a:r>
            <a:r>
              <a:rPr lang="fr-FR" sz="1950">
                <a:solidFill>
                  <a:srgbClr val="000000"/>
                </a:solidFill>
              </a:rPr>
              <a:t> </a:t>
            </a:r>
            <a:r>
              <a:rPr lang="fr-FR" sz="1950">
                <a:solidFill>
                  <a:srgbClr val="000000"/>
                </a:solidFill>
                <a:highlight>
                  <a:srgbClr val="FFFFFF"/>
                </a:highlight>
              </a:rPr>
              <a:t>path integration. Nature, 05 2015.</a:t>
            </a:r>
            <a:endParaRPr sz="2500">
              <a:solidFill>
                <a:srgbClr val="37415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add8b4f1d9_0_265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lang="fr-FR"/>
              <a:t>4</a:t>
            </a:fld>
            <a:endParaRPr/>
          </a:p>
        </p:txBody>
      </p:sp>
      <p:sp>
        <p:nvSpPr>
          <p:cNvPr id="165" name="Google Shape;165;g2add8b4f1d9_0_265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68712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State-of-the-art</a:t>
            </a:r>
            <a:endParaRPr/>
          </a:p>
        </p:txBody>
      </p:sp>
      <p:sp>
        <p:nvSpPr>
          <p:cNvPr id="166" name="Google Shape;166;g2add8b4f1d9_0_265"/>
          <p:cNvSpPr txBox="1">
            <a:spLocks noGrp="1"/>
          </p:cNvSpPr>
          <p:nvPr>
            <p:ph type="body" idx="1"/>
          </p:nvPr>
        </p:nvSpPr>
        <p:spPr>
          <a:xfrm>
            <a:off x="708425" y="777875"/>
            <a:ext cx="7797000" cy="28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highlight>
                  <a:srgbClr val="FFFFFF"/>
                </a:highlight>
              </a:rPr>
              <a:t>Insects have a remarkable aptitude for navigation, relying on </a:t>
            </a:r>
            <a:r>
              <a:rPr lang="fr-FR" sz="1950" b="1">
                <a:highlight>
                  <a:srgbClr val="FFFFFF"/>
                </a:highlight>
              </a:rPr>
              <a:t>various cues</a:t>
            </a:r>
            <a:r>
              <a:rPr lang="fr-FR" sz="1950">
                <a:highlight>
                  <a:srgbClr val="FFFFFF"/>
                </a:highlight>
              </a:rPr>
              <a:t>:</a:t>
            </a:r>
            <a:endParaRPr sz="1950">
              <a:highlight>
                <a:srgbClr val="FFFFFF"/>
              </a:highlight>
            </a:endParaRPr>
          </a:p>
          <a:p>
            <a:pPr marL="914400" lvl="1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•"/>
            </a:pPr>
            <a:r>
              <a:rPr lang="fr-FR" sz="1950">
                <a:highlight>
                  <a:srgbClr val="FFFFFF"/>
                </a:highlight>
              </a:rPr>
              <a:t>visual cues (sunlight, visual landmarks …) </a:t>
            </a:r>
            <a:r>
              <a:rPr lang="fr-FR" sz="1950" baseline="30000">
                <a:highlight>
                  <a:srgbClr val="FFFFFF"/>
                </a:highlight>
              </a:rPr>
              <a:t>[1]</a:t>
            </a:r>
            <a:endParaRPr sz="1950" baseline="30000">
              <a:highlight>
                <a:srgbClr val="FFFFFF"/>
              </a:highlight>
            </a:endParaRPr>
          </a:p>
          <a:p>
            <a:pPr marL="914400" lvl="1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•"/>
            </a:pPr>
            <a:r>
              <a:rPr lang="fr-FR" sz="1950">
                <a:highlight>
                  <a:srgbClr val="FFFFFF"/>
                </a:highlight>
              </a:rPr>
              <a:t>mechanosensation (odor, wind, sound perceptions) </a:t>
            </a:r>
            <a:r>
              <a:rPr lang="fr-FR" sz="1950" baseline="30000">
                <a:highlight>
                  <a:srgbClr val="FFFFFF"/>
                </a:highlight>
              </a:rPr>
              <a:t>[1]</a:t>
            </a:r>
            <a:endParaRPr sz="1950">
              <a:highlight>
                <a:srgbClr val="FFFFFF"/>
              </a:highlight>
            </a:endParaRPr>
          </a:p>
          <a:p>
            <a:pPr marL="914400" lvl="1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•"/>
            </a:pPr>
            <a:r>
              <a:rPr lang="fr-FR" sz="1950">
                <a:highlight>
                  <a:srgbClr val="FFFFFF"/>
                </a:highlight>
              </a:rPr>
              <a:t>proprioceptive information </a:t>
            </a:r>
            <a:r>
              <a:rPr lang="fr-FR" sz="1950" baseline="30000">
                <a:highlight>
                  <a:srgbClr val="FFFFFF"/>
                </a:highlight>
              </a:rPr>
              <a:t>[2]</a:t>
            </a:r>
            <a:endParaRPr sz="195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>
              <a:highlight>
                <a:srgbClr val="FFFFFF"/>
              </a:highlight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000000"/>
                </a:solidFill>
                <a:highlight>
                  <a:srgbClr val="FFFFFF"/>
                </a:highlight>
              </a:rPr>
              <a:t>Neural </a:t>
            </a:r>
            <a:r>
              <a:rPr lang="fr-FR" sz="1950" b="1">
                <a:solidFill>
                  <a:srgbClr val="000000"/>
                </a:solidFill>
                <a:highlight>
                  <a:srgbClr val="FFFFFF"/>
                </a:highlight>
              </a:rPr>
              <a:t>dynamic compass-like representation</a:t>
            </a:r>
            <a:r>
              <a:rPr lang="fr-FR" sz="1950">
                <a:solidFill>
                  <a:srgbClr val="000000"/>
                </a:solidFill>
                <a:highlight>
                  <a:srgbClr val="FFFFFF"/>
                </a:highlight>
              </a:rPr>
              <a:t> of the fly’s orientation </a:t>
            </a:r>
            <a:r>
              <a:rPr lang="fr-FR" sz="1950" baseline="30000">
                <a:highlight>
                  <a:srgbClr val="FFFFFF"/>
                </a:highlight>
              </a:rPr>
              <a:t>[3]</a:t>
            </a:r>
            <a:endParaRPr sz="2500">
              <a:solidFill>
                <a:srgbClr val="374151"/>
              </a:solidFill>
            </a:endParaRPr>
          </a:p>
        </p:txBody>
      </p:sp>
      <p:sp>
        <p:nvSpPr>
          <p:cNvPr id="167" name="Google Shape;167;g2add8b4f1d9_0_265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168" name="Google Shape;168;g2add8b4f1d9_0_265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169" name="Google Shape;169;g2add8b4f1d9_0_265"/>
          <p:cNvSpPr/>
          <p:nvPr/>
        </p:nvSpPr>
        <p:spPr>
          <a:xfrm>
            <a:off x="918375" y="3957175"/>
            <a:ext cx="7582800" cy="7257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2add8b4f1d9_0_265"/>
          <p:cNvSpPr txBox="1"/>
          <p:nvPr/>
        </p:nvSpPr>
        <p:spPr>
          <a:xfrm>
            <a:off x="1094625" y="4063150"/>
            <a:ext cx="7292700" cy="5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/>
              <a:t>Integrate all these biological mechanisms to our virtual controller</a:t>
            </a:r>
            <a:endParaRPr sz="19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948d046693_0_178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49092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Results: Random walk</a:t>
            </a:r>
            <a:endParaRPr/>
          </a:p>
        </p:txBody>
      </p:sp>
      <p:sp>
        <p:nvSpPr>
          <p:cNvPr id="176" name="Google Shape;176;g2948d046693_0_178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5</a:t>
            </a:fld>
            <a:endParaRPr/>
          </a:p>
        </p:txBody>
      </p:sp>
      <p:sp>
        <p:nvSpPr>
          <p:cNvPr id="177" name="Google Shape;177;g2948d046693_0_178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178" name="Google Shape;178;g2948d046693_0_178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179" name="Google Shape;179;g2948d046693_0_178"/>
          <p:cNvSpPr/>
          <p:nvPr/>
        </p:nvSpPr>
        <p:spPr>
          <a:xfrm>
            <a:off x="2162450" y="3957175"/>
            <a:ext cx="4758300" cy="725700"/>
          </a:xfrm>
          <a:prstGeom prst="rect">
            <a:avLst/>
          </a:prstGeom>
          <a:solidFill>
            <a:srgbClr val="F4CCCC">
              <a:alpha val="23529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0" name="Google Shape;180;g2948d046693_0_1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5276" y="1083975"/>
            <a:ext cx="3594349" cy="242026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g2948d046693_0_178"/>
          <p:cNvSpPr txBox="1"/>
          <p:nvPr/>
        </p:nvSpPr>
        <p:spPr>
          <a:xfrm>
            <a:off x="2817350" y="4081825"/>
            <a:ext cx="3753300" cy="5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/>
              <a:t>Complex random trajectories</a:t>
            </a:r>
            <a:endParaRPr sz="19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2948d046693_0_178"/>
          <p:cNvSpPr txBox="1"/>
          <p:nvPr/>
        </p:nvSpPr>
        <p:spPr>
          <a:xfrm>
            <a:off x="7122375" y="3528025"/>
            <a:ext cx="1094400" cy="4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300">
                <a:solidFill>
                  <a:schemeClr val="dk1"/>
                </a:solidFill>
              </a:rPr>
              <a:t>Simulation 2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" name="Video3_random_walk_2">
            <a:hlinkClick r:id="" action="ppaction://media"/>
            <a:extLst>
              <a:ext uri="{FF2B5EF4-FFF2-40B4-BE49-F238E27FC236}">
                <a16:creationId xmlns:a16="http://schemas.microsoft.com/office/drawing/2014/main" id="{BDC8057C-8483-92F9-CE95-4263BC707C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80529" y="1203825"/>
            <a:ext cx="2914926" cy="21861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9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948d046693_0_24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478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Turning displacements</a:t>
            </a:r>
            <a:endParaRPr/>
          </a:p>
        </p:txBody>
      </p:sp>
      <p:sp>
        <p:nvSpPr>
          <p:cNvPr id="189" name="Google Shape;189;g2948d046693_0_24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6</a:t>
            </a:fld>
            <a:endParaRPr/>
          </a:p>
        </p:txBody>
      </p:sp>
      <p:sp>
        <p:nvSpPr>
          <p:cNvPr id="190" name="Google Shape;190;g2948d046693_0_24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191" name="Google Shape;191;g2948d046693_0_24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192" name="Google Shape;192;g2948d046693_0_24"/>
          <p:cNvSpPr txBox="1">
            <a:spLocks noGrp="1"/>
          </p:cNvSpPr>
          <p:nvPr>
            <p:ph type="body" idx="1"/>
          </p:nvPr>
        </p:nvSpPr>
        <p:spPr>
          <a:xfrm>
            <a:off x="708425" y="777875"/>
            <a:ext cx="7797000" cy="41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>
                <a:solidFill>
                  <a:srgbClr val="374151"/>
                </a:solidFill>
              </a:rPr>
              <a:t>Natural fly displacements</a:t>
            </a:r>
            <a:r>
              <a:rPr lang="fr-FR" sz="1950">
                <a:solidFill>
                  <a:srgbClr val="374151"/>
                </a:solidFill>
              </a:rPr>
              <a:t> contains tight turns</a:t>
            </a:r>
            <a:endParaRPr sz="1950">
              <a:solidFill>
                <a:srgbClr val="374151"/>
              </a:solidFill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solidFill>
                  <a:srgbClr val="374151"/>
                </a:solidFill>
              </a:rPr>
              <a:t>At the end of the Random Walk the fly has to </a:t>
            </a:r>
            <a:r>
              <a:rPr lang="fr-FR" sz="1950" b="1">
                <a:solidFill>
                  <a:srgbClr val="374151"/>
                </a:solidFill>
              </a:rPr>
              <a:t>turn around</a:t>
            </a:r>
            <a:endParaRPr sz="195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1950" b="1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>
              <a:solidFill>
                <a:srgbClr val="374151"/>
              </a:solidFill>
            </a:endParaRPr>
          </a:p>
        </p:txBody>
      </p:sp>
      <p:sp>
        <p:nvSpPr>
          <p:cNvPr id="194" name="Google Shape;194;g2948d046693_0_24"/>
          <p:cNvSpPr/>
          <p:nvPr/>
        </p:nvSpPr>
        <p:spPr>
          <a:xfrm>
            <a:off x="1021400" y="2779675"/>
            <a:ext cx="3585000" cy="7446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2948d046693_0_24"/>
          <p:cNvSpPr txBox="1"/>
          <p:nvPr/>
        </p:nvSpPr>
        <p:spPr>
          <a:xfrm>
            <a:off x="1202150" y="2894600"/>
            <a:ext cx="3192000" cy="5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950">
                <a:solidFill>
                  <a:schemeClr val="dk1"/>
                </a:solidFill>
              </a:rPr>
              <a:t>Coordinated tripod pattern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Video1_turning_behavior">
            <a:hlinkClick r:id="" action="ppaction://media"/>
            <a:extLst>
              <a:ext uri="{FF2B5EF4-FFF2-40B4-BE49-F238E27FC236}">
                <a16:creationId xmlns:a16="http://schemas.microsoft.com/office/drawing/2014/main" id="{47306E09-1C20-E072-370D-F598293AC7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39231" y="1804006"/>
            <a:ext cx="3877666" cy="21811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add8b4f1d9_0_9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478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 dirty="0" err="1"/>
              <a:t>Turning</a:t>
            </a:r>
            <a:r>
              <a:rPr lang="fr-FR" dirty="0"/>
              <a:t> </a:t>
            </a:r>
            <a:r>
              <a:rPr lang="fr-FR" dirty="0" err="1"/>
              <a:t>implementation</a:t>
            </a:r>
            <a:endParaRPr dirty="0"/>
          </a:p>
        </p:txBody>
      </p:sp>
      <p:sp>
        <p:nvSpPr>
          <p:cNvPr id="201" name="Google Shape;201;g2add8b4f1d9_0_9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7</a:t>
            </a:fld>
            <a:endParaRPr/>
          </a:p>
        </p:txBody>
      </p:sp>
      <p:sp>
        <p:nvSpPr>
          <p:cNvPr id="202" name="Google Shape;202;g2add8b4f1d9_0_9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203" name="Google Shape;203;g2add8b4f1d9_0_9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204" name="Google Shape;204;g2add8b4f1d9_0_9"/>
          <p:cNvSpPr txBox="1">
            <a:spLocks noGrp="1"/>
          </p:cNvSpPr>
          <p:nvPr>
            <p:ph type="body" idx="1"/>
          </p:nvPr>
        </p:nvSpPr>
        <p:spPr>
          <a:xfrm>
            <a:off x="704250" y="885675"/>
            <a:ext cx="7797000" cy="41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dirty="0" err="1">
                <a:highlight>
                  <a:srgbClr val="FFFFFF"/>
                </a:highlight>
              </a:rPr>
              <a:t>Coordinated</a:t>
            </a:r>
            <a:r>
              <a:rPr lang="fr-FR" sz="1950" dirty="0">
                <a:highlight>
                  <a:srgbClr val="FFFFFF"/>
                </a:highlight>
              </a:rPr>
              <a:t> </a:t>
            </a:r>
            <a:r>
              <a:rPr lang="fr-FR" sz="1950" dirty="0" err="1">
                <a:highlight>
                  <a:srgbClr val="FFFFFF"/>
                </a:highlight>
              </a:rPr>
              <a:t>tripod</a:t>
            </a:r>
            <a:r>
              <a:rPr lang="fr-FR" sz="1950" dirty="0">
                <a:highlight>
                  <a:srgbClr val="FFFFFF"/>
                </a:highlight>
              </a:rPr>
              <a:t> pattern </a:t>
            </a:r>
            <a:r>
              <a:rPr lang="fr-FR" sz="1950" dirty="0" err="1">
                <a:highlight>
                  <a:srgbClr val="FFFFFF"/>
                </a:highlight>
              </a:rPr>
              <a:t>modeled</a:t>
            </a:r>
            <a:r>
              <a:rPr lang="fr-FR" sz="1950" dirty="0">
                <a:highlight>
                  <a:srgbClr val="FFFFFF"/>
                </a:highlight>
              </a:rPr>
              <a:t> </a:t>
            </a:r>
            <a:r>
              <a:rPr lang="fr-FR" sz="1950" dirty="0" err="1">
                <a:highlight>
                  <a:srgbClr val="FFFFFF"/>
                </a:highlight>
              </a:rPr>
              <a:t>using</a:t>
            </a:r>
            <a:r>
              <a:rPr lang="fr-FR" sz="1950" dirty="0">
                <a:highlight>
                  <a:srgbClr val="FFFFFF"/>
                </a:highlight>
              </a:rPr>
              <a:t> a </a:t>
            </a:r>
            <a:r>
              <a:rPr lang="fr-FR" sz="1950" b="1" dirty="0">
                <a:highlight>
                  <a:srgbClr val="FFFFFF"/>
                </a:highlight>
              </a:rPr>
              <a:t>CPG </a:t>
            </a:r>
            <a:r>
              <a:rPr lang="fr-FR" sz="1950" b="1" dirty="0" err="1">
                <a:highlight>
                  <a:srgbClr val="FFFFFF"/>
                </a:highlight>
              </a:rPr>
              <a:t>controller</a:t>
            </a:r>
            <a:endParaRPr sz="1950" b="1" dirty="0">
              <a:highlight>
                <a:srgbClr val="FFFFFF"/>
              </a:highlight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 dirty="0" err="1">
                <a:highlight>
                  <a:srgbClr val="FFFFFF"/>
                </a:highlight>
              </a:rPr>
              <a:t>Negative</a:t>
            </a:r>
            <a:r>
              <a:rPr lang="fr-FR" sz="1950" b="1" dirty="0">
                <a:highlight>
                  <a:srgbClr val="FFFFFF"/>
                </a:highlight>
              </a:rPr>
              <a:t> - Positive </a:t>
            </a:r>
            <a:r>
              <a:rPr lang="fr-FR" sz="1950" b="1" dirty="0" err="1">
                <a:highlight>
                  <a:srgbClr val="FFFFFF"/>
                </a:highlight>
              </a:rPr>
              <a:t>signs</a:t>
            </a:r>
            <a:r>
              <a:rPr lang="fr-FR" sz="1950" b="1" dirty="0">
                <a:highlight>
                  <a:srgbClr val="FFFFFF"/>
                </a:highlight>
              </a:rPr>
              <a:t>: </a:t>
            </a:r>
            <a:r>
              <a:rPr lang="fr-FR" sz="1950" dirty="0">
                <a:highlight>
                  <a:srgbClr val="FFFFFF"/>
                </a:highlight>
              </a:rPr>
              <a:t>opposite CPG </a:t>
            </a:r>
            <a:r>
              <a:rPr lang="fr-FR" sz="1950" dirty="0" err="1">
                <a:highlight>
                  <a:srgbClr val="FFFFFF"/>
                </a:highlight>
              </a:rPr>
              <a:t>frequencies</a:t>
            </a:r>
            <a:r>
              <a:rPr lang="fr-FR" sz="1950" dirty="0">
                <a:highlight>
                  <a:srgbClr val="FFFFFF"/>
                </a:highlight>
              </a:rPr>
              <a:t> </a:t>
            </a:r>
            <a:r>
              <a:rPr lang="fr-FR" sz="1950" dirty="0" err="1">
                <a:highlight>
                  <a:srgbClr val="FFFFFF"/>
                </a:highlight>
              </a:rPr>
              <a:t>between</a:t>
            </a:r>
            <a:r>
              <a:rPr lang="fr-FR" sz="1950" dirty="0">
                <a:highlight>
                  <a:srgbClr val="FFFFFF"/>
                </a:highlight>
              </a:rPr>
              <a:t> Right and </a:t>
            </a:r>
            <a:r>
              <a:rPr lang="fr-FR" sz="1950" dirty="0" err="1">
                <a:highlight>
                  <a:srgbClr val="FFFFFF"/>
                </a:highlight>
              </a:rPr>
              <a:t>Left</a:t>
            </a:r>
            <a:endParaRPr sz="1950" b="1" dirty="0">
              <a:highlight>
                <a:srgbClr val="FFFFFF"/>
              </a:highlight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 dirty="0">
                <a:highlight>
                  <a:srgbClr val="FFFFFF"/>
                </a:highlight>
              </a:rPr>
              <a:t>Large amplitudes: </a:t>
            </a:r>
            <a:r>
              <a:rPr lang="fr-FR" sz="1950" dirty="0">
                <a:highlight>
                  <a:srgbClr val="FFFFFF"/>
                </a:highlight>
              </a:rPr>
              <a:t>large amplitude </a:t>
            </a:r>
            <a:r>
              <a:rPr lang="fr-FR" sz="1950" dirty="0" err="1">
                <a:highlight>
                  <a:srgbClr val="FFFFFF"/>
                </a:highlight>
              </a:rPr>
              <a:t>movements</a:t>
            </a:r>
            <a:r>
              <a:rPr lang="fr-FR" sz="1950" dirty="0">
                <a:highlight>
                  <a:srgbClr val="FFFFFF"/>
                </a:highlight>
              </a:rPr>
              <a:t> </a:t>
            </a:r>
            <a:r>
              <a:rPr lang="fr-FR" sz="1950" dirty="0" err="1">
                <a:highlight>
                  <a:srgbClr val="FFFFFF"/>
                </a:highlight>
              </a:rPr>
              <a:t>increase</a:t>
            </a:r>
            <a:r>
              <a:rPr lang="fr-FR" sz="1950" dirty="0">
                <a:highlight>
                  <a:srgbClr val="FFFFFF"/>
                </a:highlight>
              </a:rPr>
              <a:t> </a:t>
            </a:r>
            <a:r>
              <a:rPr lang="fr-FR" sz="1950" dirty="0" err="1">
                <a:highlight>
                  <a:srgbClr val="FFFFFF"/>
                </a:highlight>
              </a:rPr>
              <a:t>turning</a:t>
            </a:r>
            <a:r>
              <a:rPr lang="fr-FR" sz="1950" dirty="0">
                <a:highlight>
                  <a:srgbClr val="FFFFFF"/>
                </a:highlight>
              </a:rPr>
              <a:t> </a:t>
            </a:r>
            <a:r>
              <a:rPr lang="fr-FR" sz="1950" dirty="0" err="1">
                <a:highlight>
                  <a:srgbClr val="FFFFFF"/>
                </a:highlight>
              </a:rPr>
              <a:t>efficacy</a:t>
            </a:r>
            <a:endParaRPr sz="1950" dirty="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 b="1" dirty="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1950" b="1" dirty="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 dirty="0">
              <a:solidFill>
                <a:srgbClr val="37415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20"/>
              <a:buNone/>
            </a:pPr>
            <a:endParaRPr sz="2500" dirty="0">
              <a:solidFill>
                <a:srgbClr val="374151"/>
              </a:solidFill>
            </a:endParaRPr>
          </a:p>
        </p:txBody>
      </p:sp>
      <p:pic>
        <p:nvPicPr>
          <p:cNvPr id="205" name="Google Shape;205;g2add8b4f1d9_0_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2375" y="3405300"/>
            <a:ext cx="3799994" cy="140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g2add8b4f1d9_0_9"/>
          <p:cNvSpPr txBox="1"/>
          <p:nvPr/>
        </p:nvSpPr>
        <p:spPr>
          <a:xfrm>
            <a:off x="1444222" y="2798650"/>
            <a:ext cx="29163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950">
                <a:solidFill>
                  <a:schemeClr val="dk1"/>
                </a:solidFill>
              </a:rPr>
              <a:t>[δ</a:t>
            </a:r>
            <a:r>
              <a:rPr lang="fr-FR" sz="1950" baseline="-25000">
                <a:solidFill>
                  <a:schemeClr val="dk1"/>
                </a:solidFill>
              </a:rPr>
              <a:t>L</a:t>
            </a:r>
            <a:r>
              <a:rPr lang="fr-FR" sz="1950">
                <a:solidFill>
                  <a:schemeClr val="dk1"/>
                </a:solidFill>
              </a:rPr>
              <a:t> , δ</a:t>
            </a:r>
            <a:r>
              <a:rPr lang="fr-FR" sz="1950" baseline="-25000">
                <a:solidFill>
                  <a:schemeClr val="dk1"/>
                </a:solidFill>
              </a:rPr>
              <a:t>R</a:t>
            </a:r>
            <a:r>
              <a:rPr lang="fr-FR" sz="1950">
                <a:solidFill>
                  <a:schemeClr val="dk1"/>
                </a:solidFill>
              </a:rPr>
              <a:t>] = [+-1.2 , -+1.2]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" name="Video7_turn_12_12">
            <a:hlinkClick r:id="" action="ppaction://media"/>
            <a:extLst>
              <a:ext uri="{FF2B5EF4-FFF2-40B4-BE49-F238E27FC236}">
                <a16:creationId xmlns:a16="http://schemas.microsoft.com/office/drawing/2014/main" id="{2B929504-EDDD-798D-4918-4D0262D0FB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69615" y="2356624"/>
            <a:ext cx="3131635" cy="23487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add8b4f1d9_0_36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0478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Turning problems</a:t>
            </a:r>
            <a:endParaRPr/>
          </a:p>
        </p:txBody>
      </p:sp>
      <p:sp>
        <p:nvSpPr>
          <p:cNvPr id="213" name="Google Shape;213;g2add8b4f1d9_0_36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8</a:t>
            </a:fld>
            <a:endParaRPr/>
          </a:p>
        </p:txBody>
      </p:sp>
      <p:sp>
        <p:nvSpPr>
          <p:cNvPr id="214" name="Google Shape;214;g2add8b4f1d9_0_36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215" name="Google Shape;215;g2add8b4f1d9_0_36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sp>
        <p:nvSpPr>
          <p:cNvPr id="216" name="Google Shape;216;g2add8b4f1d9_0_36"/>
          <p:cNvSpPr txBox="1">
            <a:spLocks noGrp="1"/>
          </p:cNvSpPr>
          <p:nvPr>
            <p:ph type="body" idx="1"/>
          </p:nvPr>
        </p:nvSpPr>
        <p:spPr>
          <a:xfrm>
            <a:off x="708425" y="777875"/>
            <a:ext cx="7797000" cy="18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>
                <a:highlight>
                  <a:srgbClr val="FFFFFF"/>
                </a:highlight>
              </a:rPr>
              <a:t>Different trajectories</a:t>
            </a:r>
            <a:r>
              <a:rPr lang="fr-FR" sz="1950">
                <a:highlight>
                  <a:srgbClr val="FFFFFF"/>
                </a:highlight>
              </a:rPr>
              <a:t> using the </a:t>
            </a:r>
            <a:r>
              <a:rPr lang="fr-FR" sz="1950" b="1">
                <a:highlight>
                  <a:srgbClr val="FFFFFF"/>
                </a:highlight>
              </a:rPr>
              <a:t>same coefficients</a:t>
            </a:r>
            <a:endParaRPr sz="1950" b="1">
              <a:highlight>
                <a:srgbClr val="FFFFFF"/>
              </a:highlight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highlight>
                  <a:srgbClr val="FFFFFF"/>
                </a:highlight>
              </a:rPr>
              <a:t>[</a:t>
            </a:r>
            <a:r>
              <a:rPr lang="fr-FR" sz="1950"/>
              <a:t>δ</a:t>
            </a:r>
            <a:r>
              <a:rPr lang="fr-FR" sz="1950" baseline="-25000"/>
              <a:t>L</a:t>
            </a:r>
            <a:r>
              <a:rPr lang="fr-FR" sz="1950"/>
              <a:t> </a:t>
            </a:r>
            <a:r>
              <a:rPr lang="fr-FR" sz="1950">
                <a:highlight>
                  <a:srgbClr val="FFFFFF"/>
                </a:highlight>
              </a:rPr>
              <a:t>,</a:t>
            </a:r>
            <a:r>
              <a:rPr lang="fr-FR" sz="1950"/>
              <a:t>δ</a:t>
            </a:r>
            <a:r>
              <a:rPr lang="fr-FR" sz="1950" baseline="-25000"/>
              <a:t>R</a:t>
            </a:r>
            <a:r>
              <a:rPr lang="fr-FR" sz="1950">
                <a:highlight>
                  <a:srgbClr val="FFFFFF"/>
                </a:highlight>
              </a:rPr>
              <a:t>] = [-1.2, 1.2] for 10’000 steps</a:t>
            </a:r>
            <a:endParaRPr sz="1950">
              <a:highlight>
                <a:srgbClr val="FFFFFF"/>
              </a:highlight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>
                <a:highlight>
                  <a:srgbClr val="FFFFFF"/>
                </a:highlight>
              </a:rPr>
              <a:t>No CPG reset </a:t>
            </a:r>
            <a:r>
              <a:rPr lang="fr-FR" sz="1950">
                <a:highlight>
                  <a:srgbClr val="FFFFFF"/>
                </a:highlight>
              </a:rPr>
              <a:t>between simulations</a:t>
            </a:r>
            <a:endParaRPr sz="2500">
              <a:solidFill>
                <a:srgbClr val="374151"/>
              </a:solidFill>
            </a:endParaRPr>
          </a:p>
        </p:txBody>
      </p:sp>
      <p:sp>
        <p:nvSpPr>
          <p:cNvPr id="217" name="Google Shape;217;g2add8b4f1d9_0_36"/>
          <p:cNvSpPr/>
          <p:nvPr/>
        </p:nvSpPr>
        <p:spPr>
          <a:xfrm>
            <a:off x="1275475" y="2905650"/>
            <a:ext cx="2454600" cy="9273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g2add8b4f1d9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1600" y="2073500"/>
            <a:ext cx="4017581" cy="270522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2add8b4f1d9_0_36"/>
          <p:cNvSpPr txBox="1"/>
          <p:nvPr/>
        </p:nvSpPr>
        <p:spPr>
          <a:xfrm>
            <a:off x="1384900" y="2973650"/>
            <a:ext cx="2282700" cy="9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950">
                <a:solidFill>
                  <a:schemeClr val="dk1"/>
                </a:solidFill>
              </a:rPr>
              <a:t>Non robust implementation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add8b4f1d9_0_58"/>
          <p:cNvSpPr txBox="1">
            <a:spLocks noGrp="1"/>
          </p:cNvSpPr>
          <p:nvPr>
            <p:ph type="title"/>
          </p:nvPr>
        </p:nvSpPr>
        <p:spPr>
          <a:xfrm>
            <a:off x="904875" y="131025"/>
            <a:ext cx="59133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/>
              <a:t>Heading change regression</a:t>
            </a:r>
            <a:endParaRPr/>
          </a:p>
        </p:txBody>
      </p:sp>
      <p:sp>
        <p:nvSpPr>
          <p:cNvPr id="225" name="Google Shape;225;g2add8b4f1d9_0_58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fld id="{00000000-1234-1234-1234-123412341234}" type="slidenum">
              <a:rPr lang="fr-FR"/>
              <a:t>9</a:t>
            </a:fld>
            <a:endParaRPr/>
          </a:p>
        </p:txBody>
      </p:sp>
      <p:sp>
        <p:nvSpPr>
          <p:cNvPr id="226" name="Google Shape;226;g2add8b4f1d9_0_58"/>
          <p:cNvSpPr txBox="1">
            <a:spLocks noGrp="1"/>
          </p:cNvSpPr>
          <p:nvPr>
            <p:ph type="dt" idx="10"/>
          </p:nvPr>
        </p:nvSpPr>
        <p:spPr>
          <a:xfrm rot="-5400000">
            <a:off x="-1221499" y="2778490"/>
            <a:ext cx="33411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NEUROMECHFLY  | NAVIGATION</a:t>
            </a:r>
            <a:endParaRPr/>
          </a:p>
        </p:txBody>
      </p:sp>
      <p:sp>
        <p:nvSpPr>
          <p:cNvPr id="227" name="Google Shape;227;g2add8b4f1d9_0_58"/>
          <p:cNvSpPr txBox="1">
            <a:spLocks noGrp="1"/>
          </p:cNvSpPr>
          <p:nvPr>
            <p:ph type="ftr" idx="11"/>
          </p:nvPr>
        </p:nvSpPr>
        <p:spPr>
          <a:xfrm rot="-5400000">
            <a:off x="7115938" y="1874075"/>
            <a:ext cx="3543300" cy="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Jean Cordonnier &amp; Flore Munier-Jolain</a:t>
            </a:r>
            <a:endParaRPr/>
          </a:p>
        </p:txBody>
      </p:sp>
      <p:pic>
        <p:nvPicPr>
          <p:cNvPr id="228" name="Google Shape;228;g2add8b4f1d9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0268" y="3488700"/>
            <a:ext cx="4594483" cy="1397638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2add8b4f1d9_0_58"/>
          <p:cNvSpPr/>
          <p:nvPr/>
        </p:nvSpPr>
        <p:spPr>
          <a:xfrm>
            <a:off x="1138400" y="961875"/>
            <a:ext cx="2405400" cy="9558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0" name="Google Shape;230;g2add8b4f1d9_0_58"/>
          <p:cNvPicPr preferRelativeResize="0"/>
          <p:nvPr/>
        </p:nvPicPr>
        <p:blipFill rotWithShape="1">
          <a:blip r:embed="rId4">
            <a:alphaModFix/>
          </a:blip>
          <a:srcRect l="9515" t="12133" r="48101" b="10972"/>
          <a:stretch/>
        </p:blipFill>
        <p:spPr>
          <a:xfrm>
            <a:off x="3225700" y="1653650"/>
            <a:ext cx="429375" cy="36375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2add8b4f1d9_0_58"/>
          <p:cNvSpPr txBox="1"/>
          <p:nvPr/>
        </p:nvSpPr>
        <p:spPr>
          <a:xfrm>
            <a:off x="6442500" y="1633625"/>
            <a:ext cx="18762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150" b="1">
                <a:solidFill>
                  <a:srgbClr val="59A459"/>
                </a:solidFill>
              </a:rPr>
              <a:t>Biologically relevant</a:t>
            </a:r>
            <a:endParaRPr sz="1150" b="1" i="0" u="none" strike="noStrike" cap="none">
              <a:solidFill>
                <a:srgbClr val="59A459"/>
              </a:solidFill>
            </a:endParaRPr>
          </a:p>
        </p:txBody>
      </p:sp>
      <p:sp>
        <p:nvSpPr>
          <p:cNvPr id="232" name="Google Shape;232;g2add8b4f1d9_0_58"/>
          <p:cNvSpPr txBox="1"/>
          <p:nvPr/>
        </p:nvSpPr>
        <p:spPr>
          <a:xfrm>
            <a:off x="1168400" y="1040925"/>
            <a:ext cx="2345400" cy="7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Descending drives input </a:t>
            </a:r>
            <a:r>
              <a:rPr lang="fr-FR" sz="1950">
                <a:solidFill>
                  <a:schemeClr val="dk1"/>
                </a:solidFill>
                <a:highlight>
                  <a:srgbClr val="FFFFFF"/>
                </a:highlight>
              </a:rPr>
              <a:t>[</a:t>
            </a:r>
            <a:r>
              <a:rPr lang="fr-FR" sz="1950">
                <a:solidFill>
                  <a:schemeClr val="dk1"/>
                </a:solidFill>
              </a:rPr>
              <a:t>δ</a:t>
            </a:r>
            <a:r>
              <a:rPr lang="fr-FR" sz="1950" baseline="-25000">
                <a:solidFill>
                  <a:schemeClr val="dk1"/>
                </a:solidFill>
              </a:rPr>
              <a:t>L</a:t>
            </a:r>
            <a:r>
              <a:rPr lang="fr-FR" sz="1950">
                <a:solidFill>
                  <a:schemeClr val="dk1"/>
                </a:solidFill>
              </a:rPr>
              <a:t> </a:t>
            </a:r>
            <a:r>
              <a:rPr lang="fr-FR" sz="195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r>
              <a:rPr lang="fr-FR" sz="1950">
                <a:solidFill>
                  <a:schemeClr val="dk1"/>
                </a:solidFill>
              </a:rPr>
              <a:t>δ</a:t>
            </a:r>
            <a:r>
              <a:rPr lang="fr-FR" sz="1950" baseline="-25000">
                <a:solidFill>
                  <a:schemeClr val="dk1"/>
                </a:solidFill>
              </a:rPr>
              <a:t>R</a:t>
            </a:r>
            <a:r>
              <a:rPr lang="fr-FR" sz="1950">
                <a:solidFill>
                  <a:schemeClr val="dk1"/>
                </a:solidFill>
                <a:highlight>
                  <a:srgbClr val="FFFFFF"/>
                </a:highlight>
              </a:rPr>
              <a:t>]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2add8b4f1d9_0_58"/>
          <p:cNvSpPr txBox="1">
            <a:spLocks noGrp="1"/>
          </p:cNvSpPr>
          <p:nvPr>
            <p:ph type="body" idx="1"/>
          </p:nvPr>
        </p:nvSpPr>
        <p:spPr>
          <a:xfrm>
            <a:off x="708425" y="2301875"/>
            <a:ext cx="7797000" cy="19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rmAutofit/>
          </a:bodyPr>
          <a:lstStyle/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>
                <a:highlight>
                  <a:srgbClr val="FFFFFF"/>
                </a:highlight>
              </a:rPr>
              <a:t>Random trajectories database with</a:t>
            </a:r>
            <a:r>
              <a:rPr lang="fr-FR" sz="1950" b="1">
                <a:highlight>
                  <a:srgbClr val="FFFFFF"/>
                </a:highlight>
              </a:rPr>
              <a:t> all range of movements </a:t>
            </a:r>
            <a:r>
              <a:rPr lang="fr-FR" sz="1950">
                <a:highlight>
                  <a:srgbClr val="FFFFFF"/>
                </a:highlight>
              </a:rPr>
              <a:t>and </a:t>
            </a:r>
            <a:r>
              <a:rPr lang="fr-FR" sz="1950" b="1">
                <a:highlight>
                  <a:srgbClr val="FFFFFF"/>
                </a:highlight>
              </a:rPr>
              <a:t>simulation features </a:t>
            </a:r>
            <a:r>
              <a:rPr lang="fr-FR" sz="1950">
                <a:highlight>
                  <a:srgbClr val="FFFFFF"/>
                </a:highlight>
              </a:rPr>
              <a:t>for each step</a:t>
            </a:r>
            <a:endParaRPr sz="1950">
              <a:highlight>
                <a:srgbClr val="FFFFFF"/>
              </a:highlight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>
                <a:highlight>
                  <a:srgbClr val="FFFFFF"/>
                </a:highlight>
              </a:rPr>
              <a:t>Mean velocity vectors</a:t>
            </a:r>
            <a:r>
              <a:rPr lang="fr-FR" sz="1950">
                <a:highlight>
                  <a:srgbClr val="FFFFFF"/>
                </a:highlight>
              </a:rPr>
              <a:t> used as heading vector</a:t>
            </a:r>
            <a:endParaRPr sz="1950">
              <a:highlight>
                <a:srgbClr val="FFFFFF"/>
              </a:highlight>
            </a:endParaRPr>
          </a:p>
          <a:p>
            <a:pPr marL="457200" lvl="0" indent="-352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50"/>
              <a:buChar char="▪"/>
            </a:pPr>
            <a:r>
              <a:rPr lang="fr-FR" sz="1950" b="1">
                <a:highlight>
                  <a:srgbClr val="FFFFFF"/>
                </a:highlight>
              </a:rPr>
              <a:t>Sliding window</a:t>
            </a:r>
            <a:r>
              <a:rPr lang="fr-FR" sz="1950">
                <a:highlight>
                  <a:srgbClr val="FFFFFF"/>
                </a:highlight>
              </a:rPr>
              <a:t> principle (w=4000)</a:t>
            </a:r>
            <a:endParaRPr sz="2500">
              <a:solidFill>
                <a:srgbClr val="374151"/>
              </a:solidFill>
            </a:endParaRPr>
          </a:p>
        </p:txBody>
      </p:sp>
      <p:sp>
        <p:nvSpPr>
          <p:cNvPr id="234" name="Google Shape;234;g2add8b4f1d9_0_58"/>
          <p:cNvSpPr/>
          <p:nvPr/>
        </p:nvSpPr>
        <p:spPr>
          <a:xfrm>
            <a:off x="4089225" y="973550"/>
            <a:ext cx="2405400" cy="955800"/>
          </a:xfrm>
          <a:prstGeom prst="rect">
            <a:avLst/>
          </a:prstGeom>
          <a:solidFill>
            <a:srgbClr val="F4CCCC">
              <a:alpha val="23530"/>
            </a:srgb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g2add8b4f1d9_0_58"/>
          <p:cNvSpPr txBox="1"/>
          <p:nvPr/>
        </p:nvSpPr>
        <p:spPr>
          <a:xfrm>
            <a:off x="4119225" y="1052600"/>
            <a:ext cx="2345400" cy="7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50"/>
              <a:buFont typeface="Arial"/>
              <a:buNone/>
            </a:pPr>
            <a:r>
              <a:rPr lang="fr-FR" sz="1950">
                <a:solidFill>
                  <a:schemeClr val="dk1"/>
                </a:solidFill>
              </a:rPr>
              <a:t>Proprioceptive leg positions</a:t>
            </a:r>
            <a:endParaRPr sz="19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6" name="Google Shape;236;g2add8b4f1d9_0_58"/>
          <p:cNvPicPr preferRelativeResize="0"/>
          <p:nvPr/>
        </p:nvPicPr>
        <p:blipFill rotWithShape="1">
          <a:blip r:embed="rId4">
            <a:alphaModFix/>
          </a:blip>
          <a:srcRect l="9515" t="12133" r="48101" b="10972"/>
          <a:stretch/>
        </p:blipFill>
        <p:spPr>
          <a:xfrm>
            <a:off x="6192175" y="1636050"/>
            <a:ext cx="429375" cy="363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1259</Words>
  <Application>Microsoft Office PowerPoint</Application>
  <PresentationFormat>Affichage à l'écran (16:9)</PresentationFormat>
  <Paragraphs>273</Paragraphs>
  <Slides>31</Slides>
  <Notes>31</Notes>
  <HiddenSlides>0</HiddenSlides>
  <MMClips>5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Arial</vt:lpstr>
      <vt:lpstr>Libre Franklin</vt:lpstr>
      <vt:lpstr>Noto Sans Symbols</vt:lpstr>
      <vt:lpstr>Thème Office</vt:lpstr>
      <vt:lpstr>Enabling Spatial Awareness through the Implementation of Bio-Inspired Path Integration Mechanisms</vt:lpstr>
      <vt:lpstr>Contents</vt:lpstr>
      <vt:lpstr>Introduction</vt:lpstr>
      <vt:lpstr>State-of-the-art</vt:lpstr>
      <vt:lpstr>Results: Random walk</vt:lpstr>
      <vt:lpstr>Turning displacements</vt:lpstr>
      <vt:lpstr>Turning implementation</vt:lpstr>
      <vt:lpstr>Turning problems</vt:lpstr>
      <vt:lpstr>Heading change regression</vt:lpstr>
      <vt:lpstr>Regression using descending drives</vt:lpstr>
      <vt:lpstr>Results: descending drives regression</vt:lpstr>
      <vt:lpstr>Results: using only drive predictions</vt:lpstr>
      <vt:lpstr>Results: “proprioceptive” regression</vt:lpstr>
      <vt:lpstr>Results: using only drive predictions</vt:lpstr>
      <vt:lpstr>Regression models conclusion</vt:lpstr>
      <vt:lpstr>Heading following: PID controller</vt:lpstr>
      <vt:lpstr>Heading following</vt:lpstr>
      <vt:lpstr>Reinforcement learning</vt:lpstr>
      <vt:lpstr>Reinforcement learning: LSTM </vt:lpstr>
      <vt:lpstr>Final simulation</vt:lpstr>
      <vt:lpstr>Final simulation</vt:lpstr>
      <vt:lpstr>Final simulation</vt:lpstr>
      <vt:lpstr>Final simulation</vt:lpstr>
      <vt:lpstr>Critics</vt:lpstr>
      <vt:lpstr>Next steps</vt:lpstr>
      <vt:lpstr>Original Gannt chart</vt:lpstr>
      <vt:lpstr>Original Gannt chart</vt:lpstr>
      <vt:lpstr>Original Gannt chart</vt:lpstr>
      <vt:lpstr>Original Gannt chart</vt:lpstr>
      <vt:lpstr>Thanks for your attention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Enabling Spatial Awareness through the Implementation of Bio-Inspired Path Integration Mechanisms</dc:title>
  <dc:creator>Utilisateur Microsoft Office</dc:creator>
  <cp:lastModifiedBy>Jean François Marie Cordonnier</cp:lastModifiedBy>
  <cp:revision>2</cp:revision>
  <dcterms:created xsi:type="dcterms:W3CDTF">2019-04-02T06:24:35Z</dcterms:created>
  <dcterms:modified xsi:type="dcterms:W3CDTF">2024-01-12T17:37:56Z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0x0101001BFC127AB4946248A5685C1F92D54FFE</vt:lpwstr>
  </property>
</Properties>
</file>